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440" r:id="rId2"/>
    <p:sldId id="920" r:id="rId3"/>
    <p:sldId id="921" r:id="rId4"/>
    <p:sldId id="922" r:id="rId5"/>
    <p:sldId id="923" r:id="rId6"/>
    <p:sldId id="925" r:id="rId7"/>
    <p:sldId id="918" r:id="rId8"/>
    <p:sldId id="924" r:id="rId9"/>
    <p:sldId id="926" r:id="rId10"/>
    <p:sldId id="888"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4FF"/>
    <a:srgbClr val="12FFF0"/>
    <a:srgbClr val="25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p:restoredTop sz="83803"/>
  </p:normalViewPr>
  <p:slideViewPr>
    <p:cSldViewPr snapToGrid="0" snapToObjects="1">
      <p:cViewPr varScale="1">
        <p:scale>
          <a:sx n="102" d="100"/>
          <a:sy n="102" d="100"/>
        </p:scale>
        <p:origin x="7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442E7-A2FA-4343-BD5C-680B7A3C5860}" type="datetimeFigureOut">
              <a:rPr lang="fr-FR" smtClean="0"/>
              <a:t>25/06/2023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7DA2-B30A-BD40-B5FC-30CD95EFAA19}" type="slidenum">
              <a:rPr lang="fr-FR" smtClean="0"/>
              <a:t>‹N°›</a:t>
            </a:fld>
            <a:endParaRPr lang="fr-FR"/>
          </a:p>
        </p:txBody>
      </p:sp>
    </p:spTree>
    <p:extLst>
      <p:ext uri="{BB962C8B-B14F-4D97-AF65-F5344CB8AC3E}">
        <p14:creationId xmlns:p14="http://schemas.microsoft.com/office/powerpoint/2010/main" val="161971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807DA2-B30A-BD40-B5FC-30CD95EFAA19}" type="slidenum">
              <a:rPr lang="fr-FR" smtClean="0"/>
              <a:t>1</a:t>
            </a:fld>
            <a:endParaRPr lang="fr-FR"/>
          </a:p>
        </p:txBody>
      </p:sp>
    </p:spTree>
    <p:extLst>
      <p:ext uri="{BB962C8B-B14F-4D97-AF65-F5344CB8AC3E}">
        <p14:creationId xmlns:p14="http://schemas.microsoft.com/office/powerpoint/2010/main" val="171441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dirty="0"/>
            </a:br>
            <a:br>
              <a:rPr lang="fr-FR" dirty="0"/>
            </a:br>
            <a:endParaRPr lang="fr-FR" dirty="0"/>
          </a:p>
        </p:txBody>
      </p:sp>
      <p:sp>
        <p:nvSpPr>
          <p:cNvPr id="4" name="Espace réservé du numéro de diapositive 3"/>
          <p:cNvSpPr>
            <a:spLocks noGrp="1"/>
          </p:cNvSpPr>
          <p:nvPr>
            <p:ph type="sldNum" sz="quarter" idx="5"/>
          </p:nvPr>
        </p:nvSpPr>
        <p:spPr/>
        <p:txBody>
          <a:bodyPr/>
          <a:lstStyle/>
          <a:p>
            <a:fld id="{D3807DA2-B30A-BD40-B5FC-30CD95EFAA19}" type="slidenum">
              <a:rPr lang="fr-FR" smtClean="0"/>
              <a:t>10</a:t>
            </a:fld>
            <a:endParaRPr lang="fr-FR"/>
          </a:p>
        </p:txBody>
      </p:sp>
    </p:spTree>
    <p:extLst>
      <p:ext uri="{BB962C8B-B14F-4D97-AF65-F5344CB8AC3E}">
        <p14:creationId xmlns:p14="http://schemas.microsoft.com/office/powerpoint/2010/main" val="35228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807DA2-B30A-BD40-B5FC-30CD95EFAA19}" type="slidenum">
              <a:rPr lang="fr-FR" smtClean="0"/>
              <a:t>2</a:t>
            </a:fld>
            <a:endParaRPr lang="fr-FR"/>
          </a:p>
        </p:txBody>
      </p:sp>
    </p:spTree>
    <p:extLst>
      <p:ext uri="{BB962C8B-B14F-4D97-AF65-F5344CB8AC3E}">
        <p14:creationId xmlns:p14="http://schemas.microsoft.com/office/powerpoint/2010/main" val="18957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807DA2-B30A-BD40-B5FC-30CD95EFAA19}" type="slidenum">
              <a:rPr lang="fr-FR" smtClean="0"/>
              <a:t>3</a:t>
            </a:fld>
            <a:endParaRPr lang="fr-FR"/>
          </a:p>
        </p:txBody>
      </p:sp>
    </p:spTree>
    <p:extLst>
      <p:ext uri="{BB962C8B-B14F-4D97-AF65-F5344CB8AC3E}">
        <p14:creationId xmlns:p14="http://schemas.microsoft.com/office/powerpoint/2010/main" val="109553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807DA2-B30A-BD40-B5FC-30CD95EFAA19}" type="slidenum">
              <a:rPr lang="fr-FR" smtClean="0"/>
              <a:t>4</a:t>
            </a:fld>
            <a:endParaRPr lang="fr-FR"/>
          </a:p>
        </p:txBody>
      </p:sp>
    </p:spTree>
    <p:extLst>
      <p:ext uri="{BB962C8B-B14F-4D97-AF65-F5344CB8AC3E}">
        <p14:creationId xmlns:p14="http://schemas.microsoft.com/office/powerpoint/2010/main" val="80463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807DA2-B30A-BD40-B5FC-30CD95EFAA19}" type="slidenum">
              <a:rPr lang="fr-FR" smtClean="0"/>
              <a:t>5</a:t>
            </a:fld>
            <a:endParaRPr lang="fr-FR"/>
          </a:p>
        </p:txBody>
      </p:sp>
    </p:spTree>
    <p:extLst>
      <p:ext uri="{BB962C8B-B14F-4D97-AF65-F5344CB8AC3E}">
        <p14:creationId xmlns:p14="http://schemas.microsoft.com/office/powerpoint/2010/main" val="416929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807DA2-B30A-BD40-B5FC-30CD95EFAA19}" type="slidenum">
              <a:rPr lang="fr-FR" smtClean="0"/>
              <a:t>6</a:t>
            </a:fld>
            <a:endParaRPr lang="fr-FR"/>
          </a:p>
        </p:txBody>
      </p:sp>
    </p:spTree>
    <p:extLst>
      <p:ext uri="{BB962C8B-B14F-4D97-AF65-F5344CB8AC3E}">
        <p14:creationId xmlns:p14="http://schemas.microsoft.com/office/powerpoint/2010/main" val="107146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807DA2-B30A-BD40-B5FC-30CD95EFAA19}" type="slidenum">
              <a:rPr lang="fr-FR" smtClean="0"/>
              <a:t>7</a:t>
            </a:fld>
            <a:endParaRPr lang="fr-FR"/>
          </a:p>
        </p:txBody>
      </p:sp>
    </p:spTree>
    <p:extLst>
      <p:ext uri="{BB962C8B-B14F-4D97-AF65-F5344CB8AC3E}">
        <p14:creationId xmlns:p14="http://schemas.microsoft.com/office/powerpoint/2010/main" val="136665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807DA2-B30A-BD40-B5FC-30CD95EFAA19}" type="slidenum">
              <a:rPr lang="fr-FR" smtClean="0"/>
              <a:t>8</a:t>
            </a:fld>
            <a:endParaRPr lang="fr-FR"/>
          </a:p>
        </p:txBody>
      </p:sp>
    </p:spTree>
    <p:extLst>
      <p:ext uri="{BB962C8B-B14F-4D97-AF65-F5344CB8AC3E}">
        <p14:creationId xmlns:p14="http://schemas.microsoft.com/office/powerpoint/2010/main" val="196895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807DA2-B30A-BD40-B5FC-30CD95EFAA19}" type="slidenum">
              <a:rPr lang="fr-FR" smtClean="0"/>
              <a:t>9</a:t>
            </a:fld>
            <a:endParaRPr lang="fr-FR"/>
          </a:p>
        </p:txBody>
      </p:sp>
    </p:spTree>
    <p:extLst>
      <p:ext uri="{BB962C8B-B14F-4D97-AF65-F5344CB8AC3E}">
        <p14:creationId xmlns:p14="http://schemas.microsoft.com/office/powerpoint/2010/main" val="345241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FC1D1-A863-8A4F-A0FC-11738DAB355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932AB2D-82E1-214C-B98D-9207A2DFE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0523A44-79EB-944F-87CE-CE6216F6719F}"/>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D9EB3EDE-BBA9-8943-9984-58DF0D0BAD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D3BE79-C124-7C45-A43E-38FCCBE08457}"/>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154819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C2DF44-7318-4E4D-AB2F-3C63B3E7D26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333DF82-6678-E34A-8107-55807D0C309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C66702-B665-1845-A0CB-5CB1EEB09685}"/>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8293A0B8-2F17-014A-9BEC-53D4F82EAD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74C178-60F3-2641-A1B6-C58192BF3413}"/>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58693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D88DB97-FCAB-A446-9747-D82430C6D27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72A79A-CD77-6048-BDEC-929A37A9BB1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15163D-C5C6-A84E-A476-DCEE73FA6129}"/>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C77016FC-D826-1440-A8C7-D0B8B9CD26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45A6BC-94F6-F04D-A153-130CD718F392}"/>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3440481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exte_&amp;Imag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C8E7C824-56D8-4B83-B442-169161A8C1C8}" type="datetime1">
              <a:rPr lang="fr-FR" noProof="0" smtClean="0"/>
              <a:t>25/06/2023</a:t>
            </a:fld>
            <a:endParaRPr lang="fr-FR"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fr-FR" noProof="0"/>
              <a:t>Sopra Steria Academy</a:t>
            </a:r>
            <a:endParaRPr lang="fr-FR" noProof="0" dirty="0"/>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noProof="0" smtClean="0"/>
              <a:pPr/>
              <a:t>‹N°›</a:t>
            </a:fld>
            <a:endParaRPr lang="fr-FR" noProof="0" dirty="0"/>
          </a:p>
        </p:txBody>
      </p:sp>
      <p:sp>
        <p:nvSpPr>
          <p:cNvPr id="19" name="Espace réservé pour une image  2">
            <a:extLst>
              <a:ext uri="{FF2B5EF4-FFF2-40B4-BE49-F238E27FC236}">
                <a16:creationId xmlns:a16="http://schemas.microsoft.com/office/drawing/2014/main" id="{15513DE8-4DA1-4B1A-BE67-4F4449566555}"/>
              </a:ext>
            </a:extLst>
          </p:cNvPr>
          <p:cNvSpPr>
            <a:spLocks noGrp="1"/>
          </p:cNvSpPr>
          <p:nvPr>
            <p:ph type="pic" idx="15"/>
          </p:nvPr>
        </p:nvSpPr>
        <p:spPr>
          <a:xfrm>
            <a:off x="7025504" y="1727941"/>
            <a:ext cx="4445771" cy="4406159"/>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endParaRPr lang="fr-FR" noProof="0" dirty="0"/>
          </a:p>
        </p:txBody>
      </p:sp>
      <p:sp>
        <p:nvSpPr>
          <p:cNvPr id="11" name="Rectangle 10"/>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97" noProof="0" dirty="0"/>
          </a:p>
        </p:txBody>
      </p:sp>
      <p:sp>
        <p:nvSpPr>
          <p:cNvPr id="12" name="ZoneTexte 11"/>
          <p:cNvSpPr txBox="1"/>
          <p:nvPr userDrawn="1"/>
        </p:nvSpPr>
        <p:spPr>
          <a:xfrm>
            <a:off x="545702" y="-384054"/>
            <a:ext cx="4080298" cy="276999"/>
          </a:xfrm>
          <a:prstGeom prst="rect">
            <a:avLst/>
          </a:prstGeom>
          <a:noFill/>
        </p:spPr>
        <p:txBody>
          <a:bodyPr wrap="square" rtlCol="0">
            <a:spAutoFit/>
          </a:bodyPr>
          <a:lstStyle/>
          <a:p>
            <a:r>
              <a:rPr lang="fr-FR" sz="1200" noProof="0" dirty="0"/>
              <a:t>Couleurs</a:t>
            </a:r>
            <a:r>
              <a:rPr lang="fr-FR" sz="1200" baseline="0" noProof="0" dirty="0"/>
              <a:t> à utiliser pour les textes</a:t>
            </a:r>
            <a:endParaRPr lang="fr-FR" sz="1200" noProof="0" dirty="0"/>
          </a:p>
        </p:txBody>
      </p:sp>
      <p:sp>
        <p:nvSpPr>
          <p:cNvPr id="13" name="Rectangle 12"/>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97" noProof="0" dirty="0"/>
          </a:p>
        </p:txBody>
      </p:sp>
      <p:sp>
        <p:nvSpPr>
          <p:cNvPr id="21"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dirty="0"/>
              <a:t>Modifier les styles du texte du masque</a:t>
            </a:r>
          </a:p>
        </p:txBody>
      </p:sp>
      <p:sp>
        <p:nvSpPr>
          <p:cNvPr id="22"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endParaRPr lang="fr-FR" noProof="0" dirty="0"/>
          </a:p>
        </p:txBody>
      </p:sp>
      <p:sp>
        <p:nvSpPr>
          <p:cNvPr id="23" name="Espace réservé du texte 8">
            <a:extLst>
              <a:ext uri="{FF2B5EF4-FFF2-40B4-BE49-F238E27FC236}">
                <a16:creationId xmlns:a16="http://schemas.microsoft.com/office/drawing/2014/main" id="{7BC41F0E-EC30-4D2A-AA16-7B987E32A160}"/>
              </a:ext>
            </a:extLst>
          </p:cNvPr>
          <p:cNvSpPr>
            <a:spLocks noGrp="1"/>
          </p:cNvSpPr>
          <p:nvPr>
            <p:ph type="body" sz="quarter" idx="13"/>
          </p:nvPr>
        </p:nvSpPr>
        <p:spPr>
          <a:xfrm>
            <a:off x="719136" y="1744980"/>
            <a:ext cx="6138863" cy="4389120"/>
          </a:xfrm>
        </p:spPr>
        <p:txBody>
          <a:bodyPr/>
          <a:lstStyle>
            <a:lvl1pPr marL="355600" indent="-355600">
              <a:defRPr/>
            </a:lvl1pPr>
            <a:lvl2pPr marL="630238" indent="-274638">
              <a:defRPr/>
            </a:lvl2pPr>
            <a:lvl3pPr marL="720725" indent="0">
              <a:defRPr/>
            </a:lvl3pPr>
            <a:lvl4pPr marL="893763" indent="0">
              <a:defRPr/>
            </a:lvl4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327979035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AD206-0C7B-E446-9C9F-28F6EC54654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9B6954-E145-0249-8269-195149E7D20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655F07-64ED-D64C-8895-7930B1C2D773}"/>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7D7EBB5F-4273-0948-971E-B837D0015B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EE0B02-1F44-024A-A8BD-B7A785281103}"/>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386086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E3B9A8-767F-444A-9B17-98C373C9790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B5D1E9C-F714-9A45-8E5B-CD6A0D760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5155668-253E-FE48-B163-F707DD78A060}"/>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0C0E6AD4-D9EB-D34A-9C3E-4F8E0F951D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E5A8A5-0EBA-BC40-9BFF-4B0B8555AD40}"/>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222058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9D20C7-421E-F644-BB0C-A7248799A1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3FD8BBF-099B-8944-95EB-1FC8C1DC40F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07F00CD-69DD-6245-8D33-A9D7CB6F16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88E8620-2A48-BC40-9737-BD0F3506F2FA}"/>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6" name="Espace réservé du pied de page 5">
            <a:extLst>
              <a:ext uri="{FF2B5EF4-FFF2-40B4-BE49-F238E27FC236}">
                <a16:creationId xmlns:a16="http://schemas.microsoft.com/office/drawing/2014/main" id="{C62B4BC1-2584-B341-80A6-8AB5C52AB9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CE7D2D-5F8A-4841-9517-7F8A97BBD956}"/>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278415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E0903-19BD-124D-B581-0C3663E2409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04BD92-DC13-084F-985C-665784A5E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859F392-18BD-9440-814D-AE76B9EF076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8AC3201-0814-E449-B900-F108814BB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29641B4-0B02-F545-B3F0-C0453DB384E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EE218C1-C440-2A42-8497-AEE3F1A6D524}"/>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8" name="Espace réservé du pied de page 7">
            <a:extLst>
              <a:ext uri="{FF2B5EF4-FFF2-40B4-BE49-F238E27FC236}">
                <a16:creationId xmlns:a16="http://schemas.microsoft.com/office/drawing/2014/main" id="{5665BCBA-4625-FD4B-A795-B93789DC4AA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29257D8-A942-1C46-A306-1C92EAA676FC}"/>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86132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07ABE-0B4B-294E-BEB2-416878E753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135FFD9-D74A-6441-9D05-ACC1B5633A9E}"/>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4" name="Espace réservé du pied de page 3">
            <a:extLst>
              <a:ext uri="{FF2B5EF4-FFF2-40B4-BE49-F238E27FC236}">
                <a16:creationId xmlns:a16="http://schemas.microsoft.com/office/drawing/2014/main" id="{2A6A8056-507D-9D4A-9D9C-89F0D084796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1A0DE90-99B8-8C40-BD9C-F6B5D05B9B23}"/>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139931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31B454-D09D-324F-9744-C7857E9CC71D}"/>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3" name="Espace réservé du pied de page 2">
            <a:extLst>
              <a:ext uri="{FF2B5EF4-FFF2-40B4-BE49-F238E27FC236}">
                <a16:creationId xmlns:a16="http://schemas.microsoft.com/office/drawing/2014/main" id="{86EBDCA6-7523-FD4A-9255-9E6E8D4A31D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1F471A0-7642-B341-82CC-2BEA26BFEBE5}"/>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35206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73347F-9C98-CA47-B645-A8A1BBCE98D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6F6F062-7AC2-754D-A70E-B20344172E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0FEFFAE-8901-3140-9F54-EA4156DF9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662EA75-D40A-6942-B239-6226454AE573}"/>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6" name="Espace réservé du pied de page 5">
            <a:extLst>
              <a:ext uri="{FF2B5EF4-FFF2-40B4-BE49-F238E27FC236}">
                <a16:creationId xmlns:a16="http://schemas.microsoft.com/office/drawing/2014/main" id="{94B0C79A-688F-F44E-A7AD-8FBC85E53C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DFC8B9-F0D5-BD4B-BEE4-DB88B7E51DDE}"/>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90501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3579D-5239-C441-B7AD-B10E959DDB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CB78EC6-1EAA-C149-900A-6C3B75D2A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BD37CD4-0639-4443-8A7F-D767E89EB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FF16E3F-DCAC-6D4F-B0DC-0D28B3CCBC8A}"/>
              </a:ext>
            </a:extLst>
          </p:cNvPr>
          <p:cNvSpPr>
            <a:spLocks noGrp="1"/>
          </p:cNvSpPr>
          <p:nvPr>
            <p:ph type="dt" sz="half" idx="10"/>
          </p:nvPr>
        </p:nvSpPr>
        <p:spPr/>
        <p:txBody>
          <a:bodyPr/>
          <a:lstStyle/>
          <a:p>
            <a:fld id="{01A8A510-3AB8-604D-89AE-56779ABA21A7}" type="datetimeFigureOut">
              <a:rPr lang="fr-FR" smtClean="0"/>
              <a:t>25/06/2023</a:t>
            </a:fld>
            <a:endParaRPr lang="fr-FR"/>
          </a:p>
        </p:txBody>
      </p:sp>
      <p:sp>
        <p:nvSpPr>
          <p:cNvPr id="6" name="Espace réservé du pied de page 5">
            <a:extLst>
              <a:ext uri="{FF2B5EF4-FFF2-40B4-BE49-F238E27FC236}">
                <a16:creationId xmlns:a16="http://schemas.microsoft.com/office/drawing/2014/main" id="{170C9648-E837-124D-BED7-10CB82133A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A386E1-33F7-F141-852F-7CEDFDF1542B}"/>
              </a:ext>
            </a:extLst>
          </p:cNvPr>
          <p:cNvSpPr>
            <a:spLocks noGrp="1"/>
          </p:cNvSpPr>
          <p:nvPr>
            <p:ph type="sldNum" sz="quarter" idx="12"/>
          </p:nvPr>
        </p:nvSpPr>
        <p:spPr/>
        <p:txBody>
          <a:bodyPr/>
          <a:lstStyle/>
          <a:p>
            <a:fld id="{90D5341A-840E-0A4C-9D2C-7D76529C2CAF}" type="slidenum">
              <a:rPr lang="fr-FR" smtClean="0"/>
              <a:t>‹N°›</a:t>
            </a:fld>
            <a:endParaRPr lang="fr-FR"/>
          </a:p>
        </p:txBody>
      </p:sp>
    </p:spTree>
    <p:extLst>
      <p:ext uri="{BB962C8B-B14F-4D97-AF65-F5344CB8AC3E}">
        <p14:creationId xmlns:p14="http://schemas.microsoft.com/office/powerpoint/2010/main" val="341508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6356B0E-3FD4-9940-BA72-0D22F7390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0FF82CF-22F6-EF43-82C7-9A2B52F2D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B50A73-3EC7-284C-B8A8-50258725CA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8A510-3AB8-604D-89AE-56779ABA21A7}"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34CE1777-37D9-F04C-8A20-748AA6142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02457B8-F559-6A45-8AEF-ADB646986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5341A-840E-0A4C-9D2C-7D76529C2CAF}" type="slidenum">
              <a:rPr lang="fr-FR" smtClean="0"/>
              <a:t>‹N°›</a:t>
            </a:fld>
            <a:endParaRPr lang="fr-FR"/>
          </a:p>
        </p:txBody>
      </p:sp>
    </p:spTree>
    <p:extLst>
      <p:ext uri="{BB962C8B-B14F-4D97-AF65-F5344CB8AC3E}">
        <p14:creationId xmlns:p14="http://schemas.microsoft.com/office/powerpoint/2010/main" val="3042024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2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numéro de diapositive 2"/>
          <p:cNvSpPr>
            <a:spLocks noGrp="1"/>
          </p:cNvSpPr>
          <p:nvPr>
            <p:ph type="sldNum" sz="quarter" idx="12"/>
          </p:nvPr>
        </p:nvSpPr>
        <p:spPr>
          <a:xfrm>
            <a:off x="8531432" y="5561110"/>
            <a:ext cx="3017101" cy="401582"/>
          </a:xfrm>
        </p:spPr>
        <p:txBody>
          <a:bodyPr/>
          <a:lstStyle/>
          <a:p>
            <a:pPr defTabSz="996696">
              <a:spcAft>
                <a:spcPts val="600"/>
              </a:spcAft>
            </a:pPr>
            <a:fld id="{975A587B-5814-4D9B-9598-FE9CB954CB01}" type="slidenum">
              <a:rPr lang="fr-FR" sz="1308" kern="1200">
                <a:solidFill>
                  <a:schemeClr val="tx1"/>
                </a:solidFill>
                <a:latin typeface="+mn-lt"/>
                <a:ea typeface="+mn-ea"/>
                <a:cs typeface="+mn-cs"/>
              </a:rPr>
              <a:pPr defTabSz="996696">
                <a:spcAft>
                  <a:spcPts val="600"/>
                </a:spcAft>
              </a:pPr>
              <a:t>1</a:t>
            </a:fld>
            <a:endParaRPr lang="fr-FR"/>
          </a:p>
        </p:txBody>
      </p:sp>
      <p:sp>
        <p:nvSpPr>
          <p:cNvPr id="13" name="Titre 1">
            <a:extLst>
              <a:ext uri="{FF2B5EF4-FFF2-40B4-BE49-F238E27FC236}">
                <a16:creationId xmlns:a16="http://schemas.microsoft.com/office/drawing/2014/main" id="{B4733CD6-F068-1463-C44B-1E19BA83FDB0}"/>
              </a:ext>
            </a:extLst>
          </p:cNvPr>
          <p:cNvSpPr txBox="1">
            <a:spLocks/>
          </p:cNvSpPr>
          <p:nvPr/>
        </p:nvSpPr>
        <p:spPr>
          <a:xfrm>
            <a:off x="172278" y="1497287"/>
            <a:ext cx="11376255" cy="21776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defTabSz="996696">
              <a:spcAft>
                <a:spcPts val="600"/>
              </a:spcAft>
            </a:pPr>
            <a:r>
              <a:rPr lang="fr-FR" sz="5232" kern="1200" baseline="0" dirty="0">
                <a:solidFill>
                  <a:schemeClr val="tx1"/>
                </a:solidFill>
                <a:effectLst>
                  <a:outerShdw blurRad="38100" dist="19050" dir="2700000" algn="tl">
                    <a:schemeClr val="dk1">
                      <a:alpha val="40000"/>
                    </a:schemeClr>
                  </a:outerShdw>
                </a:effectLst>
                <a:latin typeface="+mj-lt"/>
                <a:ea typeface="+mj-ea"/>
                <a:cs typeface="+mj-cs"/>
              </a:rPr>
              <a:t>COMPORTEMENTS ET COMMUNICATION EN SITUATION DE CRISE</a:t>
            </a:r>
            <a:endParaRPr lang="fr-FR" sz="4800" dirty="0">
              <a:ea typeface="Times New Roman" panose="02020603050405020304" pitchFamily="18" charset="0"/>
            </a:endParaRPr>
          </a:p>
        </p:txBody>
      </p:sp>
      <p:sp>
        <p:nvSpPr>
          <p:cNvPr id="6" name="ZoneTexte 5">
            <a:extLst>
              <a:ext uri="{FF2B5EF4-FFF2-40B4-BE49-F238E27FC236}">
                <a16:creationId xmlns:a16="http://schemas.microsoft.com/office/drawing/2014/main" id="{0CC8873D-C4AE-73FE-1912-21213B5B7710}"/>
              </a:ext>
            </a:extLst>
          </p:cNvPr>
          <p:cNvSpPr txBox="1"/>
          <p:nvPr/>
        </p:nvSpPr>
        <p:spPr>
          <a:xfrm>
            <a:off x="3418390" y="4434980"/>
            <a:ext cx="4884029" cy="629083"/>
          </a:xfrm>
          <a:prstGeom prst="rect">
            <a:avLst/>
          </a:prstGeom>
          <a:noFill/>
        </p:spPr>
        <p:txBody>
          <a:bodyPr wrap="none" rtlCol="0">
            <a:spAutoFit/>
          </a:bodyPr>
          <a:lstStyle/>
          <a:p>
            <a:pPr defTabSz="996696">
              <a:spcAft>
                <a:spcPts val="600"/>
              </a:spcAft>
            </a:pPr>
            <a:r>
              <a:rPr lang="fr-FR" sz="3488" u="sng" kern="1200" dirty="0">
                <a:solidFill>
                  <a:schemeClr val="tx1"/>
                </a:solidFill>
                <a:latin typeface="+mj-lt"/>
                <a:ea typeface="+mn-ea"/>
                <a:cs typeface="+mn-cs"/>
              </a:rPr>
              <a:t>Présentation du séminaire</a:t>
            </a:r>
            <a:endParaRPr lang="fr-FR" sz="3200" u="sng" dirty="0">
              <a:latin typeface="+mj-lt"/>
            </a:endParaRPr>
          </a:p>
        </p:txBody>
      </p:sp>
    </p:spTree>
    <p:extLst>
      <p:ext uri="{BB962C8B-B14F-4D97-AF65-F5344CB8AC3E}">
        <p14:creationId xmlns:p14="http://schemas.microsoft.com/office/powerpoint/2010/main" val="176350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a:extLst>
              <a:ext uri="{FF2B5EF4-FFF2-40B4-BE49-F238E27FC236}">
                <a16:creationId xmlns:a16="http://schemas.microsoft.com/office/drawing/2014/main" id="{FA92AF58-444A-CB4E-98CA-43CDF7732287}"/>
              </a:ext>
            </a:extLst>
          </p:cNvPr>
          <p:cNvSpPr>
            <a:spLocks noGrp="1"/>
          </p:cNvSpPr>
          <p:nvPr>
            <p:ph type="title"/>
          </p:nvPr>
        </p:nvSpPr>
        <p:spPr>
          <a:xfrm>
            <a:off x="719137" y="30480"/>
            <a:ext cx="10751503" cy="936000"/>
          </a:xfrm>
        </p:spPr>
        <p:txBody>
          <a:bodyPr/>
          <a:lstStyle/>
          <a:p>
            <a:r>
              <a:rPr lang="fr-FR" dirty="0"/>
              <a:t>Chronologie</a:t>
            </a:r>
          </a:p>
        </p:txBody>
      </p:sp>
      <p:sp>
        <p:nvSpPr>
          <p:cNvPr id="41" name="Rectangle 40">
            <a:extLst>
              <a:ext uri="{FF2B5EF4-FFF2-40B4-BE49-F238E27FC236}">
                <a16:creationId xmlns:a16="http://schemas.microsoft.com/office/drawing/2014/main" id="{53667E89-A447-3743-9763-E91457343BE0}"/>
              </a:ext>
            </a:extLst>
          </p:cNvPr>
          <p:cNvSpPr/>
          <p:nvPr/>
        </p:nvSpPr>
        <p:spPr>
          <a:xfrm>
            <a:off x="6094888" y="4389459"/>
            <a:ext cx="6096000" cy="2523768"/>
          </a:xfrm>
          <a:prstGeom prst="rect">
            <a:avLst/>
          </a:prstGeom>
        </p:spPr>
        <p:txBody>
          <a:bodyPr>
            <a:spAutoFit/>
          </a:bodyPr>
          <a:lstStyle/>
          <a:p>
            <a:pPr lvl="0" algn="just">
              <a:lnSpc>
                <a:spcPct val="115000"/>
              </a:lnSpc>
            </a:pPr>
            <a:r>
              <a:rPr lang="fr-FR" sz="2000" b="1" dirty="0">
                <a:latin typeface="+mj-lt"/>
                <a:ea typeface="Times New Roman" panose="02020603050405020304" pitchFamily="18" charset="0"/>
              </a:rPr>
              <a:t>Après-midi</a:t>
            </a:r>
          </a:p>
          <a:p>
            <a:pPr lvl="0" algn="just">
              <a:lnSpc>
                <a:spcPct val="115000"/>
              </a:lnSpc>
            </a:pPr>
            <a:endParaRPr lang="fr-FR" sz="2000" dirty="0">
              <a:latin typeface="+mj-lt"/>
              <a:ea typeface="Times New Roman" panose="02020603050405020304" pitchFamily="18" charset="0"/>
            </a:endParaRPr>
          </a:p>
          <a:p>
            <a:pPr lvl="0" algn="just">
              <a:lnSpc>
                <a:spcPct val="115000"/>
              </a:lnSpc>
            </a:pPr>
            <a:r>
              <a:rPr lang="fr-FR" sz="2000" dirty="0">
                <a:latin typeface="+mj-lt"/>
                <a:ea typeface="Times New Roman" panose="02020603050405020304" pitchFamily="18" charset="0"/>
              </a:rPr>
              <a:t>1400 Leçons apprises, retours d'expérience</a:t>
            </a:r>
          </a:p>
          <a:p>
            <a:pPr lvl="0" algn="just">
              <a:lnSpc>
                <a:spcPct val="115000"/>
              </a:lnSpc>
            </a:pPr>
            <a:r>
              <a:rPr lang="fr-FR" sz="2000" dirty="0">
                <a:latin typeface="+mj-lt"/>
                <a:ea typeface="Times New Roman" panose="02020603050405020304" pitchFamily="18" charset="0"/>
              </a:rPr>
              <a:t>1430 Notions de base sur la gestion de crise (exercices)</a:t>
            </a:r>
          </a:p>
          <a:p>
            <a:pPr lvl="0" algn="just">
              <a:lnSpc>
                <a:spcPct val="115000"/>
              </a:lnSpc>
            </a:pPr>
            <a:r>
              <a:rPr lang="fr-FR" sz="2000" dirty="0">
                <a:latin typeface="+mj-lt"/>
                <a:ea typeface="Times New Roman" panose="02020603050405020304" pitchFamily="18" charset="0"/>
              </a:rPr>
              <a:t>1530 Communication de crise,</a:t>
            </a:r>
          </a:p>
          <a:p>
            <a:pPr lvl="0" algn="just">
              <a:lnSpc>
                <a:spcPct val="115000"/>
              </a:lnSpc>
            </a:pPr>
            <a:r>
              <a:rPr lang="fr-FR" sz="2000" dirty="0">
                <a:latin typeface="+mj-lt"/>
                <a:ea typeface="Times New Roman" panose="02020603050405020304" pitchFamily="18" charset="0"/>
              </a:rPr>
              <a:t>1800 Enseignements de la journée.</a:t>
            </a:r>
            <a:endParaRPr lang="fr-FR" sz="2000" dirty="0">
              <a:latin typeface="+mj-lt"/>
            </a:endParaRPr>
          </a:p>
          <a:p>
            <a:pPr marL="285750" indent="-285750">
              <a:buFont typeface="Wingdings" pitchFamily="2" charset="2"/>
              <a:buChar char="Ø"/>
            </a:pPr>
            <a:endParaRPr lang="fr-FR" sz="2000" dirty="0">
              <a:latin typeface="+mj-lt"/>
            </a:endParaRPr>
          </a:p>
        </p:txBody>
      </p:sp>
      <p:sp>
        <p:nvSpPr>
          <p:cNvPr id="43" name="Rectangle 42">
            <a:extLst>
              <a:ext uri="{FF2B5EF4-FFF2-40B4-BE49-F238E27FC236}">
                <a16:creationId xmlns:a16="http://schemas.microsoft.com/office/drawing/2014/main" id="{F19E4F5C-979E-5E4E-B753-BA4445A0F9E5}"/>
              </a:ext>
            </a:extLst>
          </p:cNvPr>
          <p:cNvSpPr/>
          <p:nvPr/>
        </p:nvSpPr>
        <p:spPr>
          <a:xfrm>
            <a:off x="582880" y="3281747"/>
            <a:ext cx="5194894" cy="2903102"/>
          </a:xfrm>
          <a:prstGeom prst="rect">
            <a:avLst/>
          </a:prstGeom>
        </p:spPr>
        <p:txBody>
          <a:bodyPr wrap="square">
            <a:spAutoFit/>
          </a:bodyPr>
          <a:lstStyle/>
          <a:p>
            <a:pPr lvl="0" algn="just">
              <a:lnSpc>
                <a:spcPct val="115000"/>
              </a:lnSpc>
            </a:pPr>
            <a:r>
              <a:rPr lang="fr-FR" sz="2000" b="1" dirty="0">
                <a:latin typeface="+mj-lt"/>
                <a:ea typeface="Times New Roman" panose="02020603050405020304" pitchFamily="18" charset="0"/>
              </a:rPr>
              <a:t>Matin</a:t>
            </a:r>
          </a:p>
          <a:p>
            <a:pPr lvl="0" algn="just">
              <a:lnSpc>
                <a:spcPct val="115000"/>
              </a:lnSpc>
            </a:pPr>
            <a:endParaRPr lang="fr-FR" sz="2000" dirty="0">
              <a:latin typeface="+mj-lt"/>
              <a:ea typeface="Times New Roman" panose="02020603050405020304" pitchFamily="18" charset="0"/>
            </a:endParaRPr>
          </a:p>
          <a:p>
            <a:pPr lvl="0" algn="just">
              <a:lnSpc>
                <a:spcPct val="115000"/>
              </a:lnSpc>
            </a:pPr>
            <a:r>
              <a:rPr lang="fr-FR" sz="2000" dirty="0">
                <a:latin typeface="+mj-lt"/>
                <a:ea typeface="Times New Roman" panose="02020603050405020304" pitchFamily="18" charset="0"/>
              </a:rPr>
              <a:t>À partir de 0845 accueil,</a:t>
            </a:r>
          </a:p>
          <a:p>
            <a:pPr lvl="0" algn="just">
              <a:lnSpc>
                <a:spcPct val="115000"/>
              </a:lnSpc>
            </a:pPr>
            <a:r>
              <a:rPr lang="fr-FR" sz="2000" dirty="0">
                <a:latin typeface="+mj-lt"/>
                <a:ea typeface="Times New Roman" panose="02020603050405020304" pitchFamily="18" charset="0"/>
              </a:rPr>
              <a:t>Inclusion 09h00, présentation de la journée et des modes opératoires,</a:t>
            </a:r>
          </a:p>
          <a:p>
            <a:pPr lvl="0" algn="just">
              <a:lnSpc>
                <a:spcPct val="115000"/>
              </a:lnSpc>
            </a:pPr>
            <a:r>
              <a:rPr lang="fr-FR" sz="2000" dirty="0">
                <a:latin typeface="+mj-lt"/>
                <a:ea typeface="Times New Roman" panose="02020603050405020304" pitchFamily="18" charset="0"/>
              </a:rPr>
              <a:t>0915 appropriation,</a:t>
            </a:r>
          </a:p>
          <a:p>
            <a:pPr lvl="0" algn="just">
              <a:lnSpc>
                <a:spcPct val="115000"/>
              </a:lnSpc>
            </a:pPr>
            <a:r>
              <a:rPr lang="fr-FR" sz="2000" dirty="0">
                <a:latin typeface="+mj-lt"/>
                <a:ea typeface="Times New Roman" panose="02020603050405020304" pitchFamily="18" charset="0"/>
              </a:rPr>
              <a:t>0930 Début du processus de simulation,</a:t>
            </a:r>
          </a:p>
          <a:p>
            <a:pPr lvl="0" algn="just">
              <a:lnSpc>
                <a:spcPct val="115000"/>
              </a:lnSpc>
            </a:pPr>
            <a:r>
              <a:rPr lang="fr-FR" sz="2000" dirty="0">
                <a:latin typeface="+mj-lt"/>
                <a:ea typeface="Times New Roman" panose="02020603050405020304" pitchFamily="18" charset="0"/>
              </a:rPr>
              <a:t>Vers 1200 conférence de presse</a:t>
            </a:r>
            <a:endParaRPr lang="fr-FR" sz="2000" dirty="0">
              <a:latin typeface="+mj-lt"/>
            </a:endParaRPr>
          </a:p>
        </p:txBody>
      </p:sp>
      <p:sp>
        <p:nvSpPr>
          <p:cNvPr id="45" name="Rectangle 44">
            <a:extLst>
              <a:ext uri="{FF2B5EF4-FFF2-40B4-BE49-F238E27FC236}">
                <a16:creationId xmlns:a16="http://schemas.microsoft.com/office/drawing/2014/main" id="{5B23F14A-1E13-054E-9990-E1F37C2F2F42}"/>
              </a:ext>
            </a:extLst>
          </p:cNvPr>
          <p:cNvSpPr/>
          <p:nvPr/>
        </p:nvSpPr>
        <p:spPr>
          <a:xfrm>
            <a:off x="7567470" y="1985761"/>
            <a:ext cx="4624530" cy="120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28" name="Picture 4" descr="Henry Kissinger quotes - Quote Coyote">
            <a:extLst>
              <a:ext uri="{FF2B5EF4-FFF2-40B4-BE49-F238E27FC236}">
                <a16:creationId xmlns:a16="http://schemas.microsoft.com/office/drawing/2014/main" id="{CD624E40-6F7F-4655-0987-903555B0E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237" y="106686"/>
            <a:ext cx="3124200" cy="260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C418032-B08D-AF4F-F53F-D43C56B5AE75}"/>
              </a:ext>
            </a:extLst>
          </p:cNvPr>
          <p:cNvSpPr/>
          <p:nvPr/>
        </p:nvSpPr>
        <p:spPr>
          <a:xfrm>
            <a:off x="7301554" y="2163678"/>
            <a:ext cx="3445565" cy="9806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8862683-E5D9-339B-F9C2-F99CC1301DCD}"/>
              </a:ext>
            </a:extLst>
          </p:cNvPr>
          <p:cNvSpPr txBox="1"/>
          <p:nvPr/>
        </p:nvSpPr>
        <p:spPr>
          <a:xfrm>
            <a:off x="6047522" y="2888103"/>
            <a:ext cx="5325690" cy="1323439"/>
          </a:xfrm>
          <a:prstGeom prst="rect">
            <a:avLst/>
          </a:prstGeom>
          <a:noFill/>
        </p:spPr>
        <p:txBody>
          <a:bodyPr wrap="square">
            <a:spAutoFit/>
          </a:bodyPr>
          <a:lstStyle/>
          <a:p>
            <a:r>
              <a:rPr lang="fr-FR" sz="2000" b="1" dirty="0">
                <a:latin typeface="+mj-lt"/>
              </a:rPr>
              <a:t>Heure du déjeuner</a:t>
            </a:r>
          </a:p>
          <a:p>
            <a:endParaRPr lang="fr-FR" sz="2000" dirty="0">
              <a:latin typeface="+mj-lt"/>
            </a:endParaRPr>
          </a:p>
          <a:p>
            <a:r>
              <a:rPr lang="fr-FR" sz="2000" dirty="0">
                <a:latin typeface="+mj-lt"/>
              </a:rPr>
              <a:t>De 12h15/12h30 à 14h00 (retours donnés par les coachs)</a:t>
            </a:r>
          </a:p>
        </p:txBody>
      </p:sp>
      <p:sp>
        <p:nvSpPr>
          <p:cNvPr id="3" name="Rectangle 2">
            <a:extLst>
              <a:ext uri="{FF2B5EF4-FFF2-40B4-BE49-F238E27FC236}">
                <a16:creationId xmlns:a16="http://schemas.microsoft.com/office/drawing/2014/main" id="{5D7B3D12-AC03-6095-8924-B5257B3D5D04}"/>
              </a:ext>
            </a:extLst>
          </p:cNvPr>
          <p:cNvSpPr/>
          <p:nvPr/>
        </p:nvSpPr>
        <p:spPr>
          <a:xfrm>
            <a:off x="582880" y="1065124"/>
            <a:ext cx="5194894" cy="1841273"/>
          </a:xfrm>
          <a:prstGeom prst="rect">
            <a:avLst/>
          </a:prstGeom>
        </p:spPr>
        <p:txBody>
          <a:bodyPr wrap="square">
            <a:spAutoFit/>
          </a:bodyPr>
          <a:lstStyle/>
          <a:p>
            <a:pPr lvl="0">
              <a:lnSpc>
                <a:spcPct val="115000"/>
              </a:lnSpc>
            </a:pPr>
            <a:r>
              <a:rPr lang="fr-FR" sz="2000" b="1" dirty="0">
                <a:latin typeface="+mj-lt"/>
                <a:ea typeface="Times New Roman" panose="02020603050405020304" pitchFamily="18" charset="0"/>
              </a:rPr>
              <a:t>Avant le jour J</a:t>
            </a:r>
          </a:p>
          <a:p>
            <a:pPr lvl="0">
              <a:lnSpc>
                <a:spcPct val="115000"/>
              </a:lnSpc>
            </a:pPr>
            <a:endParaRPr lang="fr-FR" sz="2000" dirty="0">
              <a:latin typeface="+mj-lt"/>
              <a:ea typeface="Times New Roman" panose="02020603050405020304" pitchFamily="18" charset="0"/>
            </a:endParaRPr>
          </a:p>
          <a:p>
            <a:pPr lvl="0">
              <a:lnSpc>
                <a:spcPct val="115000"/>
              </a:lnSpc>
            </a:pPr>
            <a:r>
              <a:rPr lang="fr-FR" sz="2000" dirty="0">
                <a:latin typeface="+mj-lt"/>
                <a:ea typeface="Times New Roman" panose="02020603050405020304" pitchFamily="18" charset="0"/>
              </a:rPr>
              <a:t>Une semaine avant le jour J les participants reçoivent les documentations sur leurs rôles et responsabilités</a:t>
            </a:r>
          </a:p>
        </p:txBody>
      </p:sp>
    </p:spTree>
    <p:extLst>
      <p:ext uri="{BB962C8B-B14F-4D97-AF65-F5344CB8AC3E}">
        <p14:creationId xmlns:p14="http://schemas.microsoft.com/office/powerpoint/2010/main" val="46999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75A587B-5814-4D9B-9598-FE9CB954CB01}" type="slidenum">
              <a:rPr lang="fr-FR" smtClean="0"/>
              <a:t>2</a:t>
            </a:fld>
            <a:endParaRPr lang="fr-FR" dirty="0"/>
          </a:p>
        </p:txBody>
      </p:sp>
      <p:sp>
        <p:nvSpPr>
          <p:cNvPr id="13" name="Titre 1">
            <a:extLst>
              <a:ext uri="{FF2B5EF4-FFF2-40B4-BE49-F238E27FC236}">
                <a16:creationId xmlns:a16="http://schemas.microsoft.com/office/drawing/2014/main" id="{B4733CD6-F068-1463-C44B-1E19BA83FDB0}"/>
              </a:ext>
            </a:extLst>
          </p:cNvPr>
          <p:cNvSpPr txBox="1">
            <a:spLocks/>
          </p:cNvSpPr>
          <p:nvPr/>
        </p:nvSpPr>
        <p:spPr>
          <a:xfrm>
            <a:off x="2059308" y="2053963"/>
            <a:ext cx="8073383" cy="198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fr-FR" sz="3600" dirty="0">
              <a:latin typeface="Times New Roman" panose="02020603050405020304" pitchFamily="18" charset="0"/>
              <a:ea typeface="Times New Roman" panose="02020603050405020304" pitchFamily="18" charset="0"/>
            </a:endParaRPr>
          </a:p>
        </p:txBody>
      </p:sp>
      <p:sp>
        <p:nvSpPr>
          <p:cNvPr id="2" name="Title 2">
            <a:extLst>
              <a:ext uri="{FF2B5EF4-FFF2-40B4-BE49-F238E27FC236}">
                <a16:creationId xmlns:a16="http://schemas.microsoft.com/office/drawing/2014/main" id="{50176052-FCE5-4F50-FC3D-192948AFCFCF}"/>
              </a:ext>
            </a:extLst>
          </p:cNvPr>
          <p:cNvSpPr>
            <a:spLocks noGrp="1"/>
          </p:cNvSpPr>
          <p:nvPr>
            <p:ph type="title"/>
          </p:nvPr>
        </p:nvSpPr>
        <p:spPr>
          <a:xfrm>
            <a:off x="601524" y="372252"/>
            <a:ext cx="6890501" cy="369332"/>
          </a:xfrm>
        </p:spPr>
        <p:txBody>
          <a:bodyPr>
            <a:normAutofit fontScale="90000"/>
          </a:bodyPr>
          <a:lstStyle/>
          <a:p>
            <a:r>
              <a:rPr lang="fr-FR" dirty="0"/>
              <a:t>Un Constat</a:t>
            </a:r>
          </a:p>
        </p:txBody>
      </p:sp>
      <p:pic>
        <p:nvPicPr>
          <p:cNvPr id="4" name="Picture 8" descr="Monde : un développement humain inégal">
            <a:extLst>
              <a:ext uri="{FF2B5EF4-FFF2-40B4-BE49-F238E27FC236}">
                <a16:creationId xmlns:a16="http://schemas.microsoft.com/office/drawing/2014/main" id="{4FDD1857-462D-2E62-C7BD-BB1E45982F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6909" y="2436663"/>
            <a:ext cx="2146413" cy="2146413"/>
          </a:xfrm>
          <a:prstGeom prst="rect">
            <a:avLst/>
          </a:prstGeom>
          <a:solidFill>
            <a:srgbClr val="FFFFFF"/>
          </a:solidFill>
        </p:spPr>
      </p:pic>
      <p:sp>
        <p:nvSpPr>
          <p:cNvPr id="5" name="ZoneTexte 4">
            <a:extLst>
              <a:ext uri="{FF2B5EF4-FFF2-40B4-BE49-F238E27FC236}">
                <a16:creationId xmlns:a16="http://schemas.microsoft.com/office/drawing/2014/main" id="{F58BB9F5-BD65-F00A-95B7-96FF6BFEF5FC}"/>
              </a:ext>
            </a:extLst>
          </p:cNvPr>
          <p:cNvSpPr txBox="1"/>
          <p:nvPr/>
        </p:nvSpPr>
        <p:spPr>
          <a:xfrm>
            <a:off x="4952645" y="932934"/>
            <a:ext cx="6009117" cy="3650142"/>
          </a:xfrm>
          <a:prstGeom prst="rect">
            <a:avLst/>
          </a:prstGeom>
        </p:spPr>
        <p:txBody>
          <a:bodyPr rtlCol="0">
            <a:noAutofit/>
          </a:bodyPr>
          <a:lstStyle/>
          <a:p>
            <a:pPr marL="285750" indent="-285750" algn="just">
              <a:spcAft>
                <a:spcPts val="600"/>
              </a:spcAft>
              <a:buFontTx/>
              <a:buChar char="-"/>
            </a:pPr>
            <a:r>
              <a:rPr lang="fr-FR" sz="2000" dirty="0">
                <a:latin typeface="+mj-lt"/>
              </a:rPr>
              <a:t>Le monde est devenu un écosystème « VICAS » (volatile, incertain, complexe, ambigu et stressant). Nous quittons du monde des « compétences » (savoirs, procédures, processus..) pour plonger dans le monde des « capacités » (idées, créativité, innovation, agilité).</a:t>
            </a:r>
          </a:p>
          <a:p>
            <a:pPr marL="285750" indent="-285750" algn="just">
              <a:spcAft>
                <a:spcPts val="600"/>
              </a:spcAft>
              <a:buFontTx/>
              <a:buChar char="-"/>
            </a:pPr>
            <a:endParaRPr lang="fr-FR" sz="2000" dirty="0">
              <a:latin typeface="+mj-lt"/>
            </a:endParaRPr>
          </a:p>
          <a:p>
            <a:pPr marL="285750" indent="-285750" algn="just">
              <a:spcAft>
                <a:spcPts val="600"/>
              </a:spcAft>
              <a:buFontTx/>
              <a:buChar char="-"/>
            </a:pPr>
            <a:r>
              <a:rPr lang="fr-FR" sz="2000" dirty="0">
                <a:latin typeface="+mj-lt"/>
              </a:rPr>
              <a:t>Ce monde génère des situations perturbatrices qui se traduisent par du stress, de la frustration, de la peur, de l'ambivalence, du paradoxe, voire de la culpabilité…</a:t>
            </a:r>
          </a:p>
          <a:p>
            <a:pPr marL="285750" indent="-285750" algn="just">
              <a:spcAft>
                <a:spcPts val="600"/>
              </a:spcAft>
              <a:buFontTx/>
              <a:buChar char="-"/>
            </a:pPr>
            <a:endParaRPr lang="fr-FR" sz="2000" dirty="0">
              <a:latin typeface="+mj-lt"/>
            </a:endParaRPr>
          </a:p>
          <a:p>
            <a:pPr marL="285750" indent="-285750" algn="just">
              <a:spcAft>
                <a:spcPts val="600"/>
              </a:spcAft>
              <a:buFontTx/>
              <a:buChar char="-"/>
            </a:pPr>
            <a:r>
              <a:rPr lang="fr-FR" sz="2000" dirty="0">
                <a:latin typeface="+mj-lt"/>
              </a:rPr>
              <a:t>Perte de repère, difficulté à se donner un horizon, incapacité à prendre des décisions se ressentent à tous les niveaux de management.</a:t>
            </a:r>
          </a:p>
        </p:txBody>
      </p:sp>
      <p:sp>
        <p:nvSpPr>
          <p:cNvPr id="6" name="Lune 5">
            <a:extLst>
              <a:ext uri="{FF2B5EF4-FFF2-40B4-BE49-F238E27FC236}">
                <a16:creationId xmlns:a16="http://schemas.microsoft.com/office/drawing/2014/main" id="{8F47582C-9739-F9AD-20F9-DB19A5BF416F}"/>
              </a:ext>
            </a:extLst>
          </p:cNvPr>
          <p:cNvSpPr/>
          <p:nvPr/>
        </p:nvSpPr>
        <p:spPr>
          <a:xfrm>
            <a:off x="1429330" y="3129950"/>
            <a:ext cx="133465" cy="793425"/>
          </a:xfrm>
          <a:prstGeom prst="mo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Lune 6">
            <a:extLst>
              <a:ext uri="{FF2B5EF4-FFF2-40B4-BE49-F238E27FC236}">
                <a16:creationId xmlns:a16="http://schemas.microsoft.com/office/drawing/2014/main" id="{6A18E9CF-DCAC-87AC-B1FC-DC557A084237}"/>
              </a:ext>
            </a:extLst>
          </p:cNvPr>
          <p:cNvSpPr/>
          <p:nvPr/>
        </p:nvSpPr>
        <p:spPr>
          <a:xfrm>
            <a:off x="1329784" y="3129950"/>
            <a:ext cx="133465" cy="793425"/>
          </a:xfrm>
          <a:prstGeom prst="mo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Lune 7">
            <a:extLst>
              <a:ext uri="{FF2B5EF4-FFF2-40B4-BE49-F238E27FC236}">
                <a16:creationId xmlns:a16="http://schemas.microsoft.com/office/drawing/2014/main" id="{8653C7A3-6638-30E3-ADBC-EB6764BB703F}"/>
              </a:ext>
            </a:extLst>
          </p:cNvPr>
          <p:cNvSpPr/>
          <p:nvPr/>
        </p:nvSpPr>
        <p:spPr>
          <a:xfrm>
            <a:off x="1230238" y="3129950"/>
            <a:ext cx="133465" cy="793425"/>
          </a:xfrm>
          <a:prstGeom prst="mo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Lune 8">
            <a:extLst>
              <a:ext uri="{FF2B5EF4-FFF2-40B4-BE49-F238E27FC236}">
                <a16:creationId xmlns:a16="http://schemas.microsoft.com/office/drawing/2014/main" id="{D4378C97-336C-A83B-D957-448C73A3E6D5}"/>
              </a:ext>
            </a:extLst>
          </p:cNvPr>
          <p:cNvSpPr/>
          <p:nvPr/>
        </p:nvSpPr>
        <p:spPr>
          <a:xfrm rot="10800000">
            <a:off x="3392568" y="3129950"/>
            <a:ext cx="133465" cy="793425"/>
          </a:xfrm>
          <a:prstGeom prst="mo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une 9">
            <a:extLst>
              <a:ext uri="{FF2B5EF4-FFF2-40B4-BE49-F238E27FC236}">
                <a16:creationId xmlns:a16="http://schemas.microsoft.com/office/drawing/2014/main" id="{24B6D042-3270-509B-C1B9-C0559454B6D9}"/>
              </a:ext>
            </a:extLst>
          </p:cNvPr>
          <p:cNvSpPr/>
          <p:nvPr/>
        </p:nvSpPr>
        <p:spPr>
          <a:xfrm rot="10800000">
            <a:off x="3293022" y="3129950"/>
            <a:ext cx="133465" cy="793425"/>
          </a:xfrm>
          <a:prstGeom prst="mo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Lune 10">
            <a:extLst>
              <a:ext uri="{FF2B5EF4-FFF2-40B4-BE49-F238E27FC236}">
                <a16:creationId xmlns:a16="http://schemas.microsoft.com/office/drawing/2014/main" id="{BEC1EF54-36A7-11BB-C1DB-2497FB45FDB5}"/>
              </a:ext>
            </a:extLst>
          </p:cNvPr>
          <p:cNvSpPr/>
          <p:nvPr/>
        </p:nvSpPr>
        <p:spPr>
          <a:xfrm rot="10800000">
            <a:off x="3193476" y="3129950"/>
            <a:ext cx="133465" cy="793425"/>
          </a:xfrm>
          <a:prstGeom prst="mo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626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75A587B-5814-4D9B-9598-FE9CB954CB01}" type="slidenum">
              <a:rPr lang="fr-FR" smtClean="0"/>
              <a:t>3</a:t>
            </a:fld>
            <a:endParaRPr lang="fr-FR" dirty="0"/>
          </a:p>
        </p:txBody>
      </p:sp>
      <p:sp>
        <p:nvSpPr>
          <p:cNvPr id="13" name="Titre 1">
            <a:extLst>
              <a:ext uri="{FF2B5EF4-FFF2-40B4-BE49-F238E27FC236}">
                <a16:creationId xmlns:a16="http://schemas.microsoft.com/office/drawing/2014/main" id="{B4733CD6-F068-1463-C44B-1E19BA83FDB0}"/>
              </a:ext>
            </a:extLst>
          </p:cNvPr>
          <p:cNvSpPr txBox="1">
            <a:spLocks/>
          </p:cNvSpPr>
          <p:nvPr/>
        </p:nvSpPr>
        <p:spPr>
          <a:xfrm>
            <a:off x="2059308" y="2053963"/>
            <a:ext cx="8073383" cy="198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fr-FR" sz="3600" dirty="0">
              <a:latin typeface="Times New Roman" panose="02020603050405020304" pitchFamily="18" charset="0"/>
              <a:ea typeface="Times New Roman" panose="02020603050405020304" pitchFamily="18" charset="0"/>
            </a:endParaRPr>
          </a:p>
        </p:txBody>
      </p:sp>
      <p:sp>
        <p:nvSpPr>
          <p:cNvPr id="2" name="Title 2">
            <a:extLst>
              <a:ext uri="{FF2B5EF4-FFF2-40B4-BE49-F238E27FC236}">
                <a16:creationId xmlns:a16="http://schemas.microsoft.com/office/drawing/2014/main" id="{50176052-FCE5-4F50-FC3D-192948AFCFCF}"/>
              </a:ext>
            </a:extLst>
          </p:cNvPr>
          <p:cNvSpPr>
            <a:spLocks noGrp="1"/>
          </p:cNvSpPr>
          <p:nvPr>
            <p:ph type="title"/>
          </p:nvPr>
        </p:nvSpPr>
        <p:spPr>
          <a:xfrm>
            <a:off x="553398" y="341148"/>
            <a:ext cx="6890501" cy="369332"/>
          </a:xfrm>
        </p:spPr>
        <p:txBody>
          <a:bodyPr>
            <a:normAutofit fontScale="90000"/>
          </a:bodyPr>
          <a:lstStyle/>
          <a:p>
            <a:r>
              <a:rPr lang="fr-FR"/>
              <a:t>Une observation</a:t>
            </a:r>
            <a:endParaRPr lang="fr-FR" dirty="0"/>
          </a:p>
        </p:txBody>
      </p:sp>
      <p:sp>
        <p:nvSpPr>
          <p:cNvPr id="12" name="ZoneTexte 11">
            <a:extLst>
              <a:ext uri="{FF2B5EF4-FFF2-40B4-BE49-F238E27FC236}">
                <a16:creationId xmlns:a16="http://schemas.microsoft.com/office/drawing/2014/main" id="{36158792-5FA9-F127-B299-19541CC0F100}"/>
              </a:ext>
            </a:extLst>
          </p:cNvPr>
          <p:cNvSpPr txBox="1"/>
          <p:nvPr/>
        </p:nvSpPr>
        <p:spPr>
          <a:xfrm>
            <a:off x="925015" y="1579215"/>
            <a:ext cx="6890501" cy="4401205"/>
          </a:xfrm>
          <a:prstGeom prst="rect">
            <a:avLst/>
          </a:prstGeom>
          <a:noFill/>
        </p:spPr>
        <p:txBody>
          <a:bodyPr wrap="square">
            <a:spAutoFit/>
          </a:bodyPr>
          <a:lstStyle/>
          <a:p>
            <a:pPr marL="285750" indent="-285750" algn="just">
              <a:buFontTx/>
              <a:buChar char="-"/>
            </a:pPr>
            <a:r>
              <a:rPr lang="fr-FR" sz="2000" dirty="0">
                <a:latin typeface="+mj-lt"/>
              </a:rPr>
              <a:t>Face à une situation difficile, ce n'est pas la qualité de l'organisation mise en place, ni l'existence d'une documentation de gestion de crise ou encore la présence d'équipements de qualité qui sont les clés du succès mais essentiellement la capacité des êtres humains à travailler ensemble dans un environnement contraint, confus et déstabilisant.</a:t>
            </a:r>
          </a:p>
          <a:p>
            <a:pPr marL="285750" indent="-285750" algn="just">
              <a:buFontTx/>
              <a:buChar char="-"/>
            </a:pPr>
            <a:endParaRPr lang="fr-FR" sz="2000" dirty="0">
              <a:latin typeface="+mj-lt"/>
            </a:endParaRPr>
          </a:p>
          <a:p>
            <a:pPr marL="285750" indent="-285750" algn="just">
              <a:buFontTx/>
              <a:buChar char="-"/>
            </a:pPr>
            <a:endParaRPr lang="fr-FR" sz="2000" dirty="0">
              <a:latin typeface="+mj-lt"/>
            </a:endParaRPr>
          </a:p>
          <a:p>
            <a:pPr marL="285750" indent="-285750" algn="just">
              <a:buFontTx/>
              <a:buChar char="-"/>
            </a:pPr>
            <a:endParaRPr lang="fr-FR" sz="2000" dirty="0">
              <a:latin typeface="+mj-lt"/>
            </a:endParaRPr>
          </a:p>
          <a:p>
            <a:pPr marL="285750" indent="-285750" algn="just">
              <a:buFontTx/>
              <a:buChar char="-"/>
            </a:pPr>
            <a:endParaRPr lang="fr-FR" sz="2000" dirty="0">
              <a:latin typeface="+mj-lt"/>
            </a:endParaRPr>
          </a:p>
          <a:p>
            <a:pPr marL="285750" indent="-285750" algn="just">
              <a:buFontTx/>
              <a:buChar char="-"/>
            </a:pPr>
            <a:r>
              <a:rPr lang="fr-FR" sz="2000" dirty="0">
                <a:latin typeface="+mj-lt"/>
              </a:rPr>
              <a:t>Dans un contexte aussi compliqué, voire complexe, la relation à l'autre ne peut s'établir sans que la relation à soi soit établie et entretenue. C'est tout l'intérêt de cette journée.</a:t>
            </a:r>
          </a:p>
        </p:txBody>
      </p:sp>
      <p:pic>
        <p:nvPicPr>
          <p:cNvPr id="14" name="Picture 6">
            <a:extLst>
              <a:ext uri="{FF2B5EF4-FFF2-40B4-BE49-F238E27FC236}">
                <a16:creationId xmlns:a16="http://schemas.microsoft.com/office/drawing/2014/main" id="{1CF67B8B-4C21-2534-998D-A59EBDE0E5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40425" y="2740373"/>
            <a:ext cx="2226559" cy="163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73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75A587B-5814-4D9B-9598-FE9CB954CB01}" type="slidenum">
              <a:rPr lang="fr-FR" smtClean="0"/>
              <a:t>4</a:t>
            </a:fld>
            <a:endParaRPr lang="fr-FR" dirty="0"/>
          </a:p>
        </p:txBody>
      </p:sp>
      <p:sp>
        <p:nvSpPr>
          <p:cNvPr id="2" name="Title 2">
            <a:extLst>
              <a:ext uri="{FF2B5EF4-FFF2-40B4-BE49-F238E27FC236}">
                <a16:creationId xmlns:a16="http://schemas.microsoft.com/office/drawing/2014/main" id="{50176052-FCE5-4F50-FC3D-192948AFCFCF}"/>
              </a:ext>
            </a:extLst>
          </p:cNvPr>
          <p:cNvSpPr>
            <a:spLocks noGrp="1"/>
          </p:cNvSpPr>
          <p:nvPr>
            <p:ph type="title"/>
          </p:nvPr>
        </p:nvSpPr>
        <p:spPr>
          <a:xfrm>
            <a:off x="553398" y="341148"/>
            <a:ext cx="6890501" cy="369332"/>
          </a:xfrm>
        </p:spPr>
        <p:txBody>
          <a:bodyPr>
            <a:normAutofit fontScale="90000"/>
          </a:bodyPr>
          <a:lstStyle/>
          <a:p>
            <a:r>
              <a:rPr lang="fr-FR" dirty="0"/>
              <a:t>Une conviction</a:t>
            </a:r>
          </a:p>
        </p:txBody>
      </p:sp>
      <p:sp>
        <p:nvSpPr>
          <p:cNvPr id="4" name="ZoneTexte 3">
            <a:extLst>
              <a:ext uri="{FF2B5EF4-FFF2-40B4-BE49-F238E27FC236}">
                <a16:creationId xmlns:a16="http://schemas.microsoft.com/office/drawing/2014/main" id="{E4F28F8B-5CFE-5B27-0AF4-D095F59A4696}"/>
              </a:ext>
            </a:extLst>
          </p:cNvPr>
          <p:cNvSpPr txBox="1"/>
          <p:nvPr/>
        </p:nvSpPr>
        <p:spPr>
          <a:xfrm>
            <a:off x="1263316" y="1929384"/>
            <a:ext cx="9304637" cy="2862322"/>
          </a:xfrm>
          <a:prstGeom prst="rect">
            <a:avLst/>
          </a:prstGeom>
          <a:noFill/>
        </p:spPr>
        <p:txBody>
          <a:bodyPr wrap="square" rtlCol="0">
            <a:spAutoFit/>
          </a:bodyPr>
          <a:lstStyle/>
          <a:p>
            <a:r>
              <a:rPr lang="fr-FR" sz="2000" dirty="0">
                <a:latin typeface="+mj-lt"/>
              </a:rPr>
              <a:t>« Dans chaque situation de crise, il y a une opportunité »,</a:t>
            </a:r>
          </a:p>
          <a:p>
            <a:endParaRPr lang="fr-FR" sz="2000" dirty="0">
              <a:latin typeface="+mj-lt"/>
            </a:endParaRPr>
          </a:p>
          <a:p>
            <a:r>
              <a:rPr lang="fr-FR" sz="2000" dirty="0">
                <a:latin typeface="+mj-lt"/>
              </a:rPr>
              <a:t>                                                  Aborder le concept de crise sous un autre angle,</a:t>
            </a:r>
          </a:p>
          <a:p>
            <a:endParaRPr lang="fr-FR" sz="2000" dirty="0">
              <a:latin typeface="+mj-lt"/>
            </a:endParaRPr>
          </a:p>
          <a:p>
            <a:endParaRPr lang="fr-FR" sz="2000" dirty="0">
              <a:latin typeface="+mj-lt"/>
            </a:endParaRPr>
          </a:p>
          <a:p>
            <a:r>
              <a:rPr lang="fr-FR" sz="2000" dirty="0">
                <a:latin typeface="+mj-lt"/>
              </a:rPr>
              <a:t>"Ce que tu nies te soumet, ce que tu acceptes vous transforme" (</a:t>
            </a:r>
            <a:r>
              <a:rPr lang="fr-FR" sz="2000" dirty="0" err="1">
                <a:latin typeface="+mj-lt"/>
              </a:rPr>
              <a:t>C.Jung</a:t>
            </a:r>
            <a:r>
              <a:rPr lang="fr-FR" sz="2000" dirty="0">
                <a:latin typeface="+mj-lt"/>
              </a:rPr>
              <a:t>)</a:t>
            </a:r>
          </a:p>
          <a:p>
            <a:endParaRPr lang="fr-FR" sz="2000" dirty="0">
              <a:latin typeface="+mj-lt"/>
            </a:endParaRPr>
          </a:p>
          <a:p>
            <a:endParaRPr lang="fr-FR" sz="2000" dirty="0">
              <a:latin typeface="+mj-lt"/>
            </a:endParaRPr>
          </a:p>
          <a:p>
            <a:r>
              <a:rPr lang="fr-FR" sz="2000" dirty="0">
                <a:latin typeface="+mj-lt"/>
              </a:rPr>
              <a:t>                                                 Ne pas subir mais réagir afin de dynamiser son équipe.</a:t>
            </a:r>
          </a:p>
        </p:txBody>
      </p:sp>
      <p:sp>
        <p:nvSpPr>
          <p:cNvPr id="5" name="Flèche vers la droite 4">
            <a:extLst>
              <a:ext uri="{FF2B5EF4-FFF2-40B4-BE49-F238E27FC236}">
                <a16:creationId xmlns:a16="http://schemas.microsoft.com/office/drawing/2014/main" id="{021BEBE5-EC36-35ED-40E6-005828177AC4}"/>
              </a:ext>
            </a:extLst>
          </p:cNvPr>
          <p:cNvSpPr/>
          <p:nvPr/>
        </p:nvSpPr>
        <p:spPr>
          <a:xfrm>
            <a:off x="2354821" y="2663311"/>
            <a:ext cx="1371600" cy="185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a droite 5">
            <a:extLst>
              <a:ext uri="{FF2B5EF4-FFF2-40B4-BE49-F238E27FC236}">
                <a16:creationId xmlns:a16="http://schemas.microsoft.com/office/drawing/2014/main" id="{A4A2FDC8-8F35-62F7-37F3-60532305C756}"/>
              </a:ext>
            </a:extLst>
          </p:cNvPr>
          <p:cNvSpPr/>
          <p:nvPr/>
        </p:nvSpPr>
        <p:spPr>
          <a:xfrm>
            <a:off x="2354821" y="4470448"/>
            <a:ext cx="1371600" cy="185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168F6A3-5380-522C-2074-35D900B5D09E}"/>
              </a:ext>
            </a:extLst>
          </p:cNvPr>
          <p:cNvPicPr>
            <a:picLocks noChangeAspect="1"/>
          </p:cNvPicPr>
          <p:nvPr/>
        </p:nvPicPr>
        <p:blipFill>
          <a:blip r:embed="rId3"/>
          <a:stretch>
            <a:fillRect/>
          </a:stretch>
        </p:blipFill>
        <p:spPr>
          <a:xfrm>
            <a:off x="8610600" y="0"/>
            <a:ext cx="3211071" cy="1931411"/>
          </a:xfrm>
          <a:prstGeom prst="rect">
            <a:avLst/>
          </a:prstGeom>
          <a:solidFill>
            <a:schemeClr val="accent4">
              <a:lumMod val="60000"/>
              <a:lumOff val="40000"/>
            </a:schemeClr>
          </a:solidFill>
        </p:spPr>
      </p:pic>
      <p:sp>
        <p:nvSpPr>
          <p:cNvPr id="7" name="Rectangle 6">
            <a:extLst>
              <a:ext uri="{FF2B5EF4-FFF2-40B4-BE49-F238E27FC236}">
                <a16:creationId xmlns:a16="http://schemas.microsoft.com/office/drawing/2014/main" id="{2BDBFEE1-494B-120A-1D1A-71BD5083F16C}"/>
              </a:ext>
            </a:extLst>
          </p:cNvPr>
          <p:cNvSpPr/>
          <p:nvPr/>
        </p:nvSpPr>
        <p:spPr>
          <a:xfrm>
            <a:off x="8425435" y="1453896"/>
            <a:ext cx="3581400" cy="475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      DANGER                  OPPORTUNITY</a:t>
            </a:r>
          </a:p>
        </p:txBody>
      </p:sp>
    </p:spTree>
    <p:extLst>
      <p:ext uri="{BB962C8B-B14F-4D97-AF65-F5344CB8AC3E}">
        <p14:creationId xmlns:p14="http://schemas.microsoft.com/office/powerpoint/2010/main" val="211667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75A587B-5814-4D9B-9598-FE9CB954CB01}" type="slidenum">
              <a:rPr lang="fr-FR" smtClean="0"/>
              <a:t>5</a:t>
            </a:fld>
            <a:endParaRPr lang="fr-FR" dirty="0"/>
          </a:p>
        </p:txBody>
      </p:sp>
      <p:sp>
        <p:nvSpPr>
          <p:cNvPr id="2" name="Title 2">
            <a:extLst>
              <a:ext uri="{FF2B5EF4-FFF2-40B4-BE49-F238E27FC236}">
                <a16:creationId xmlns:a16="http://schemas.microsoft.com/office/drawing/2014/main" id="{50176052-FCE5-4F50-FC3D-192948AFCFCF}"/>
              </a:ext>
            </a:extLst>
          </p:cNvPr>
          <p:cNvSpPr>
            <a:spLocks noGrp="1"/>
          </p:cNvSpPr>
          <p:nvPr>
            <p:ph type="title"/>
          </p:nvPr>
        </p:nvSpPr>
        <p:spPr>
          <a:xfrm>
            <a:off x="793241" y="296178"/>
            <a:ext cx="6890501" cy="369332"/>
          </a:xfrm>
        </p:spPr>
        <p:txBody>
          <a:bodyPr>
            <a:normAutofit fontScale="90000"/>
          </a:bodyPr>
          <a:lstStyle/>
          <a:p>
            <a:r>
              <a:rPr lang="fr-FR" dirty="0"/>
              <a:t> Notre intention</a:t>
            </a:r>
          </a:p>
        </p:txBody>
      </p:sp>
      <p:pic>
        <p:nvPicPr>
          <p:cNvPr id="8" name="Picture 4" descr="Une alternative à SMART pour la priorisation des objectifs - Formation et  coaching en performance d'entreprise">
            <a:extLst>
              <a:ext uri="{FF2B5EF4-FFF2-40B4-BE49-F238E27FC236}">
                <a16:creationId xmlns:a16="http://schemas.microsoft.com/office/drawing/2014/main" id="{AE67C2BB-41BE-89CB-A6C1-F9D4610F2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599" y="3716588"/>
            <a:ext cx="4626625" cy="185065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B0E5162E-68B2-D554-B63E-4FFD8838B1C9}"/>
              </a:ext>
            </a:extLst>
          </p:cNvPr>
          <p:cNvSpPr txBox="1"/>
          <p:nvPr/>
        </p:nvSpPr>
        <p:spPr>
          <a:xfrm>
            <a:off x="1421938" y="1604038"/>
            <a:ext cx="8473977" cy="1323439"/>
          </a:xfrm>
          <a:prstGeom prst="rect">
            <a:avLst/>
          </a:prstGeom>
          <a:noFill/>
        </p:spPr>
        <p:txBody>
          <a:bodyPr wrap="square" rtlCol="0">
            <a:spAutoFit/>
          </a:bodyPr>
          <a:lstStyle/>
          <a:p>
            <a:pPr marL="342900" indent="-342900">
              <a:buAutoNum type="arabicPeriod"/>
            </a:pPr>
            <a:r>
              <a:rPr lang="fr-FR" sz="2000" b="1" dirty="0">
                <a:latin typeface="+mj-lt"/>
              </a:rPr>
              <a:t>Permettre à tout manager de mieux interagir avec son environnement face à une situation perturbatrice voire brutale,</a:t>
            </a:r>
          </a:p>
          <a:p>
            <a:pPr marL="342900" indent="-342900">
              <a:buAutoNum type="arabicPeriod"/>
            </a:pPr>
            <a:endParaRPr lang="fr-FR" sz="2000" b="1" dirty="0">
              <a:latin typeface="+mj-lt"/>
            </a:endParaRPr>
          </a:p>
          <a:p>
            <a:pPr marL="342900" indent="-342900">
              <a:buAutoNum type="arabicPeriod"/>
            </a:pPr>
            <a:r>
              <a:rPr lang="fr-FR" sz="2000" b="1" dirty="0">
                <a:latin typeface="+mj-lt"/>
              </a:rPr>
              <a:t>Être moteur, générateur d'énergie et d'équilibre.</a:t>
            </a:r>
          </a:p>
        </p:txBody>
      </p:sp>
    </p:spTree>
    <p:extLst>
      <p:ext uri="{BB962C8B-B14F-4D97-AF65-F5344CB8AC3E}">
        <p14:creationId xmlns:p14="http://schemas.microsoft.com/office/powerpoint/2010/main" val="101671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75A587B-5814-4D9B-9598-FE9CB954CB01}" type="slidenum">
              <a:rPr lang="fr-FR" smtClean="0"/>
              <a:t>6</a:t>
            </a:fld>
            <a:endParaRPr lang="fr-FR" dirty="0"/>
          </a:p>
        </p:txBody>
      </p:sp>
      <p:sp>
        <p:nvSpPr>
          <p:cNvPr id="2" name="Title 2">
            <a:extLst>
              <a:ext uri="{FF2B5EF4-FFF2-40B4-BE49-F238E27FC236}">
                <a16:creationId xmlns:a16="http://schemas.microsoft.com/office/drawing/2014/main" id="{50176052-FCE5-4F50-FC3D-192948AFCFCF}"/>
              </a:ext>
            </a:extLst>
          </p:cNvPr>
          <p:cNvSpPr>
            <a:spLocks noGrp="1"/>
          </p:cNvSpPr>
          <p:nvPr>
            <p:ph type="title"/>
          </p:nvPr>
        </p:nvSpPr>
        <p:spPr>
          <a:xfrm>
            <a:off x="553398" y="341148"/>
            <a:ext cx="6890501" cy="369332"/>
          </a:xfrm>
        </p:spPr>
        <p:txBody>
          <a:bodyPr>
            <a:normAutofit fontScale="90000"/>
          </a:bodyPr>
          <a:lstStyle/>
          <a:p>
            <a:r>
              <a:rPr lang="fr-FR" dirty="0"/>
              <a:t>Nos objectifs</a:t>
            </a:r>
          </a:p>
        </p:txBody>
      </p:sp>
      <p:sp>
        <p:nvSpPr>
          <p:cNvPr id="4" name="ZoneTexte 3">
            <a:extLst>
              <a:ext uri="{FF2B5EF4-FFF2-40B4-BE49-F238E27FC236}">
                <a16:creationId xmlns:a16="http://schemas.microsoft.com/office/drawing/2014/main" id="{671A94E7-CA85-6E88-D82C-4AE2C2D6CDA3}"/>
              </a:ext>
            </a:extLst>
          </p:cNvPr>
          <p:cNvSpPr txBox="1"/>
          <p:nvPr/>
        </p:nvSpPr>
        <p:spPr>
          <a:xfrm>
            <a:off x="553398" y="948414"/>
            <a:ext cx="6716487" cy="707886"/>
          </a:xfrm>
          <a:prstGeom prst="rect">
            <a:avLst/>
          </a:prstGeom>
          <a:noFill/>
        </p:spPr>
        <p:txBody>
          <a:bodyPr wrap="square">
            <a:spAutoFit/>
          </a:bodyPr>
          <a:lstStyle/>
          <a:p>
            <a:pPr marL="342900" indent="-342900">
              <a:buFont typeface="Wingdings" pitchFamily="2" charset="2"/>
              <a:buChar char="Ø"/>
            </a:pPr>
            <a:r>
              <a:rPr lang="fr-FR" sz="2000" dirty="0">
                <a:latin typeface="+mj-lt"/>
                <a:ea typeface="Times New Roman" panose="02020603050405020304" pitchFamily="18" charset="0"/>
                <a:cs typeface="Calibri" panose="020F0502020204030204" pitchFamily="34" charset="0"/>
              </a:rPr>
              <a:t>Renforcer la confiance du collectif dans la gestion d'une situation imprévue, non conforme, complexe et anxiogène,</a:t>
            </a:r>
            <a:endParaRPr lang="fr-FR" sz="2000" dirty="0">
              <a:latin typeface="+mj-lt"/>
              <a:ea typeface="Tahoma" panose="020B060403050404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0E745A00-5C4D-DA26-AE30-A5D8060E6D3F}"/>
              </a:ext>
            </a:extLst>
          </p:cNvPr>
          <p:cNvSpPr txBox="1"/>
          <p:nvPr/>
        </p:nvSpPr>
        <p:spPr>
          <a:xfrm>
            <a:off x="564285" y="2213787"/>
            <a:ext cx="5497285" cy="707886"/>
          </a:xfrm>
          <a:prstGeom prst="rect">
            <a:avLst/>
          </a:prstGeom>
          <a:noFill/>
        </p:spPr>
        <p:txBody>
          <a:bodyPr wrap="square">
            <a:spAutoFit/>
          </a:bodyPr>
          <a:lstStyle/>
          <a:p>
            <a:pPr marL="342900" indent="-342900">
              <a:buFont typeface="Wingdings" pitchFamily="2" charset="2"/>
              <a:buChar char="Ø"/>
            </a:pPr>
            <a:r>
              <a:rPr lang="fr-FR" sz="2000" dirty="0">
                <a:latin typeface="+mj-lt"/>
                <a:ea typeface="Times New Roman" panose="02020603050405020304" pitchFamily="18" charset="0"/>
                <a:cs typeface="Calibri" panose="020F0502020204030204" pitchFamily="34" charset="0"/>
              </a:rPr>
              <a:t>Mieux contrôler les comportements dans ce qu'il faut faire, quand, comment et avec qui,</a:t>
            </a:r>
            <a:r>
              <a:rPr lang="it-IT" sz="2000" dirty="0">
                <a:latin typeface="+mj-lt"/>
                <a:ea typeface="Tahoma" panose="020B0604030504040204" pitchFamily="34" charset="0"/>
                <a:cs typeface="Calibri" panose="020F0502020204030204" pitchFamily="34" charset="0"/>
              </a:rPr>
              <a:t> </a:t>
            </a:r>
            <a:endParaRPr lang="fr-FR" sz="2000" dirty="0">
              <a:latin typeface="+mj-lt"/>
              <a:ea typeface="Tahoma" panose="020B060403050404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A06DC460-4996-8ADF-FFCD-1E762BA5928C}"/>
              </a:ext>
            </a:extLst>
          </p:cNvPr>
          <p:cNvSpPr txBox="1"/>
          <p:nvPr/>
        </p:nvSpPr>
        <p:spPr>
          <a:xfrm>
            <a:off x="553398" y="3479160"/>
            <a:ext cx="5627914" cy="707886"/>
          </a:xfrm>
          <a:prstGeom prst="rect">
            <a:avLst/>
          </a:prstGeom>
          <a:noFill/>
        </p:spPr>
        <p:txBody>
          <a:bodyPr wrap="square">
            <a:spAutoFit/>
          </a:bodyPr>
          <a:lstStyle/>
          <a:p>
            <a:pPr marL="342900" indent="-342900">
              <a:buFont typeface="Wingdings" pitchFamily="2" charset="2"/>
              <a:buChar char="Ø"/>
            </a:pPr>
            <a:r>
              <a:rPr lang="fr-FR" sz="2000" dirty="0">
                <a:latin typeface="+mj-lt"/>
                <a:ea typeface="Tahoma" panose="020B0604030504040204" pitchFamily="34" charset="0"/>
                <a:cs typeface="Calibri" panose="020F0502020204030204" pitchFamily="34" charset="0"/>
              </a:rPr>
              <a:t>Développer la capacité à communiquer et à travailler ensemble dans une situation disruptive,</a:t>
            </a:r>
          </a:p>
        </p:txBody>
      </p:sp>
      <p:sp>
        <p:nvSpPr>
          <p:cNvPr id="7" name="ZoneTexte 6">
            <a:extLst>
              <a:ext uri="{FF2B5EF4-FFF2-40B4-BE49-F238E27FC236}">
                <a16:creationId xmlns:a16="http://schemas.microsoft.com/office/drawing/2014/main" id="{75787D74-96AE-1B43-8D08-0B5F522CC67D}"/>
              </a:ext>
            </a:extLst>
          </p:cNvPr>
          <p:cNvSpPr txBox="1"/>
          <p:nvPr/>
        </p:nvSpPr>
        <p:spPr>
          <a:xfrm>
            <a:off x="553398" y="4851369"/>
            <a:ext cx="6183086" cy="707886"/>
          </a:xfrm>
          <a:prstGeom prst="rect">
            <a:avLst/>
          </a:prstGeom>
          <a:noFill/>
        </p:spPr>
        <p:txBody>
          <a:bodyPr wrap="square">
            <a:spAutoFit/>
          </a:bodyPr>
          <a:lstStyle/>
          <a:p>
            <a:pPr marL="342900" indent="-342900">
              <a:buFont typeface="Wingdings" pitchFamily="2" charset="2"/>
              <a:buChar char="Ø"/>
            </a:pPr>
            <a:r>
              <a:rPr lang="fr-FR" sz="2000" dirty="0">
                <a:latin typeface="+mj-lt"/>
                <a:ea typeface="Tahoma" panose="020B0604030504040204" pitchFamily="34" charset="0"/>
                <a:cs typeface="Calibri" panose="020F0502020204030204" pitchFamily="34" charset="0"/>
              </a:rPr>
              <a:t>Obtenir des clés sur la gestion de crise (organisation, fonctionnement),</a:t>
            </a:r>
          </a:p>
        </p:txBody>
      </p:sp>
      <p:sp>
        <p:nvSpPr>
          <p:cNvPr id="10" name="ZoneTexte 9">
            <a:extLst>
              <a:ext uri="{FF2B5EF4-FFF2-40B4-BE49-F238E27FC236}">
                <a16:creationId xmlns:a16="http://schemas.microsoft.com/office/drawing/2014/main" id="{75F131C8-9FF0-B678-7CE6-6D58395E6262}"/>
              </a:ext>
            </a:extLst>
          </p:cNvPr>
          <p:cNvSpPr txBox="1"/>
          <p:nvPr/>
        </p:nvSpPr>
        <p:spPr>
          <a:xfrm>
            <a:off x="670302" y="6116742"/>
            <a:ext cx="6183086" cy="400110"/>
          </a:xfrm>
          <a:prstGeom prst="rect">
            <a:avLst/>
          </a:prstGeom>
          <a:noFill/>
        </p:spPr>
        <p:txBody>
          <a:bodyPr wrap="square">
            <a:spAutoFit/>
          </a:bodyPr>
          <a:lstStyle/>
          <a:p>
            <a:pPr marL="342900" indent="-342900">
              <a:buFont typeface="Wingdings" pitchFamily="2" charset="2"/>
              <a:buChar char="Ø"/>
            </a:pPr>
            <a:r>
              <a:rPr lang="fr-FR" sz="2000" dirty="0">
                <a:latin typeface="+mj-lt"/>
                <a:ea typeface="Tahoma" panose="020B0604030504040204" pitchFamily="34" charset="0"/>
                <a:cs typeface="Calibri" panose="020F0502020204030204" pitchFamily="34" charset="0"/>
              </a:rPr>
              <a:t>Apprendre sur soi.</a:t>
            </a:r>
          </a:p>
        </p:txBody>
      </p:sp>
      <p:pic>
        <p:nvPicPr>
          <p:cNvPr id="11" name="Image 10">
            <a:extLst>
              <a:ext uri="{FF2B5EF4-FFF2-40B4-BE49-F238E27FC236}">
                <a16:creationId xmlns:a16="http://schemas.microsoft.com/office/drawing/2014/main" id="{63A05867-8BEC-9546-0B13-38AC12640C5C}"/>
              </a:ext>
            </a:extLst>
          </p:cNvPr>
          <p:cNvPicPr>
            <a:picLocks noChangeAspect="1"/>
          </p:cNvPicPr>
          <p:nvPr/>
        </p:nvPicPr>
        <p:blipFill>
          <a:blip r:embed="rId3"/>
          <a:stretch>
            <a:fillRect/>
          </a:stretch>
        </p:blipFill>
        <p:spPr>
          <a:xfrm>
            <a:off x="7767096" y="1964077"/>
            <a:ext cx="4000500" cy="2616200"/>
          </a:xfrm>
          <a:prstGeom prst="rect">
            <a:avLst/>
          </a:prstGeom>
        </p:spPr>
      </p:pic>
    </p:spTree>
    <p:extLst>
      <p:ext uri="{BB962C8B-B14F-4D97-AF65-F5344CB8AC3E}">
        <p14:creationId xmlns:p14="http://schemas.microsoft.com/office/powerpoint/2010/main" val="128094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a:extLst>
              <a:ext uri="{FF2B5EF4-FFF2-40B4-BE49-F238E27FC236}">
                <a16:creationId xmlns:a16="http://schemas.microsoft.com/office/drawing/2014/main" id="{FA92AF58-444A-CB4E-98CA-43CDF7732287}"/>
              </a:ext>
            </a:extLst>
          </p:cNvPr>
          <p:cNvSpPr>
            <a:spLocks noGrp="1"/>
          </p:cNvSpPr>
          <p:nvPr>
            <p:ph type="title"/>
          </p:nvPr>
        </p:nvSpPr>
        <p:spPr>
          <a:xfrm>
            <a:off x="719137" y="84908"/>
            <a:ext cx="10751503" cy="936000"/>
          </a:xfrm>
        </p:spPr>
        <p:txBody>
          <a:bodyPr/>
          <a:lstStyle/>
          <a:p>
            <a:r>
              <a:rPr lang="fr-FR" dirty="0">
                <a:latin typeface="Avenir Next" panose="020B0503020202020204" pitchFamily="34" charset="0"/>
              </a:rPr>
              <a:t>Comment cela s’articule-t-il </a:t>
            </a:r>
          </a:p>
        </p:txBody>
      </p:sp>
      <p:sp>
        <p:nvSpPr>
          <p:cNvPr id="5" name="ZoneTexte 4">
            <a:extLst>
              <a:ext uri="{FF2B5EF4-FFF2-40B4-BE49-F238E27FC236}">
                <a16:creationId xmlns:a16="http://schemas.microsoft.com/office/drawing/2014/main" id="{9CAA8A32-D7B2-72D9-0597-8B8B78E130D2}"/>
              </a:ext>
            </a:extLst>
          </p:cNvPr>
          <p:cNvSpPr txBox="1"/>
          <p:nvPr/>
        </p:nvSpPr>
        <p:spPr>
          <a:xfrm>
            <a:off x="317405" y="1519805"/>
            <a:ext cx="8479971" cy="4093428"/>
          </a:xfrm>
          <a:prstGeom prst="rect">
            <a:avLst/>
          </a:prstGeom>
          <a:noFill/>
        </p:spPr>
        <p:txBody>
          <a:bodyPr wrap="square" rtlCol="0">
            <a:spAutoFit/>
          </a:bodyPr>
          <a:lstStyle/>
          <a:p>
            <a:pPr marL="285750" indent="-285750">
              <a:buFont typeface="Wingdings" pitchFamily="2" charset="2"/>
              <a:buChar char="Ø"/>
            </a:pPr>
            <a:r>
              <a:rPr lang="fr-FR" sz="2000" dirty="0">
                <a:latin typeface="+mj-lt"/>
              </a:rPr>
              <a:t>La formation a été déployée avec succès depuis deux ans plus de 40 fois,</a:t>
            </a:r>
          </a:p>
          <a:p>
            <a:pPr marL="285750" indent="-285750">
              <a:buFont typeface="Wingdings" pitchFamily="2" charset="2"/>
              <a:buChar char="Ø"/>
            </a:pPr>
            <a:endParaRPr lang="fr-FR" sz="2000" dirty="0">
              <a:latin typeface="+mj-lt"/>
            </a:endParaRPr>
          </a:p>
          <a:p>
            <a:pPr marL="285750" indent="-285750">
              <a:buFont typeface="Wingdings" pitchFamily="2" charset="2"/>
              <a:buChar char="Ø"/>
            </a:pPr>
            <a:r>
              <a:rPr lang="fr-FR" sz="2000" dirty="0">
                <a:latin typeface="+mj-lt"/>
              </a:rPr>
              <a:t>Les feedbacks sont donnés par des coachs professionnels,</a:t>
            </a:r>
          </a:p>
          <a:p>
            <a:pPr marL="285750" indent="-285750">
              <a:buFont typeface="Wingdings" pitchFamily="2" charset="2"/>
              <a:buChar char="Ø"/>
            </a:pPr>
            <a:endParaRPr lang="fr-FR" sz="2000" dirty="0">
              <a:latin typeface="+mj-lt"/>
            </a:endParaRPr>
          </a:p>
          <a:p>
            <a:pPr marL="285750" indent="-285750">
              <a:buFont typeface="Wingdings" pitchFamily="2" charset="2"/>
              <a:buChar char="Ø"/>
            </a:pPr>
            <a:r>
              <a:rPr lang="fr-FR" sz="2000" dirty="0">
                <a:latin typeface="+mj-lt"/>
              </a:rPr>
              <a:t>Les objectifs ainsi que les scenarii proposés sont élaborés suivant un processus de co-construction avec le client,</a:t>
            </a:r>
          </a:p>
          <a:p>
            <a:pPr marL="285750" indent="-285750">
              <a:buFont typeface="Wingdings" pitchFamily="2" charset="2"/>
              <a:buChar char="Ø"/>
            </a:pPr>
            <a:endParaRPr lang="fr-FR" sz="2000" dirty="0">
              <a:latin typeface="+mj-lt"/>
            </a:endParaRPr>
          </a:p>
          <a:p>
            <a:pPr marL="285750" indent="-285750">
              <a:buFont typeface="Wingdings" pitchFamily="2" charset="2"/>
              <a:buChar char="Ø"/>
            </a:pPr>
            <a:r>
              <a:rPr lang="fr-FR" sz="2000" dirty="0">
                <a:latin typeface="+mj-lt"/>
              </a:rPr>
              <a:t>Les spécificités liées à l'activité de l'entreprise sont prise en compte avec des situations cohérentes et non déconnectées pour les acteurs,</a:t>
            </a:r>
          </a:p>
          <a:p>
            <a:pPr marL="285750" indent="-285750">
              <a:buFont typeface="Wingdings" pitchFamily="2" charset="2"/>
              <a:buChar char="Ø"/>
            </a:pPr>
            <a:endParaRPr lang="fr-FR" sz="2000" dirty="0">
              <a:latin typeface="+mj-lt"/>
            </a:endParaRPr>
          </a:p>
          <a:p>
            <a:pPr marL="285750" indent="-285750">
              <a:buFont typeface="Wingdings" pitchFamily="2" charset="2"/>
              <a:buChar char="Ø"/>
            </a:pPr>
            <a:r>
              <a:rPr lang="fr-FR" sz="2000" dirty="0">
                <a:latin typeface="+mj-lt"/>
              </a:rPr>
              <a:t>Les participants (10 max) sont identifiés en amont et reçoivent des informations sur le contexte et le périmètre de leurs responsabilités avant le jour J.</a:t>
            </a:r>
            <a:r>
              <a:rPr lang="fr-FR" sz="2000" kern="100" dirty="0">
                <a:effectLst/>
                <a:latin typeface="+mj-lt"/>
                <a:ea typeface="Calibri" panose="020F0502020204030204" pitchFamily="34" charset="0"/>
                <a:cs typeface="Times New Roman" panose="02020603050405020304" pitchFamily="18" charset="0"/>
              </a:rPr>
              <a:t> </a:t>
            </a:r>
          </a:p>
        </p:txBody>
      </p:sp>
      <p:pic>
        <p:nvPicPr>
          <p:cNvPr id="2050" name="Picture 2" descr="JEU DE CONSTRUCTION Clics 650 pièces">
            <a:extLst>
              <a:ext uri="{FF2B5EF4-FFF2-40B4-BE49-F238E27FC236}">
                <a16:creationId xmlns:a16="http://schemas.microsoft.com/office/drawing/2014/main" id="{10E4C569-A5A7-0A9A-4465-435600366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7376" y="2077179"/>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0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75A587B-5814-4D9B-9598-FE9CB954CB01}" type="slidenum">
              <a:rPr lang="fr-FR" smtClean="0"/>
              <a:t>8</a:t>
            </a:fld>
            <a:endParaRPr lang="fr-FR" dirty="0"/>
          </a:p>
        </p:txBody>
      </p:sp>
      <p:sp>
        <p:nvSpPr>
          <p:cNvPr id="2" name="Title 2">
            <a:extLst>
              <a:ext uri="{FF2B5EF4-FFF2-40B4-BE49-F238E27FC236}">
                <a16:creationId xmlns:a16="http://schemas.microsoft.com/office/drawing/2014/main" id="{50176052-FCE5-4F50-FC3D-192948AFCFCF}"/>
              </a:ext>
            </a:extLst>
          </p:cNvPr>
          <p:cNvSpPr>
            <a:spLocks noGrp="1"/>
          </p:cNvSpPr>
          <p:nvPr>
            <p:ph type="title"/>
          </p:nvPr>
        </p:nvSpPr>
        <p:spPr>
          <a:xfrm>
            <a:off x="553398" y="341148"/>
            <a:ext cx="6890501" cy="369332"/>
          </a:xfrm>
        </p:spPr>
        <p:txBody>
          <a:bodyPr>
            <a:normAutofit fontScale="90000"/>
          </a:bodyPr>
          <a:lstStyle/>
          <a:p>
            <a:r>
              <a:rPr lang="fr-FR" dirty="0"/>
              <a:t>Une approche innovante</a:t>
            </a:r>
          </a:p>
        </p:txBody>
      </p:sp>
      <p:sp>
        <p:nvSpPr>
          <p:cNvPr id="4" name="Rectangle 3">
            <a:extLst>
              <a:ext uri="{FF2B5EF4-FFF2-40B4-BE49-F238E27FC236}">
                <a16:creationId xmlns:a16="http://schemas.microsoft.com/office/drawing/2014/main" id="{AA3A0E8D-15D2-ACF1-4363-347F154A6646}"/>
              </a:ext>
            </a:extLst>
          </p:cNvPr>
          <p:cNvSpPr/>
          <p:nvPr/>
        </p:nvSpPr>
        <p:spPr>
          <a:xfrm>
            <a:off x="104169" y="3424015"/>
            <a:ext cx="2470589" cy="1015663"/>
          </a:xfrm>
          <a:prstGeom prst="rect">
            <a:avLst/>
          </a:prstGeom>
        </p:spPr>
        <p:txBody>
          <a:bodyPr wrap="square">
            <a:spAutoFit/>
          </a:bodyPr>
          <a:lstStyle/>
          <a:p>
            <a:pPr marL="342900" indent="-342900" fontAlgn="ctr">
              <a:buFont typeface="Wingdings" pitchFamily="2" charset="2"/>
              <a:buChar char="Ø"/>
            </a:pPr>
            <a:r>
              <a:rPr lang="fr-FR" sz="2000" b="1" dirty="0">
                <a:latin typeface="+mj-lt"/>
              </a:rPr>
              <a:t>Des feedbacks pendant la pause déjeuner</a:t>
            </a:r>
          </a:p>
        </p:txBody>
      </p:sp>
      <p:pic>
        <p:nvPicPr>
          <p:cNvPr id="5" name="Picture 2" descr="4 bonnes raisons d'instaurer des débriefings collectifs réguliers - HR Path">
            <a:extLst>
              <a:ext uri="{FF2B5EF4-FFF2-40B4-BE49-F238E27FC236}">
                <a16:creationId xmlns:a16="http://schemas.microsoft.com/office/drawing/2014/main" id="{0EBD359C-9351-BFDF-E0CA-E72FFA229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678" y="5128205"/>
            <a:ext cx="2635831" cy="15932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aching par téléphone : coaching téléphonique entreprises et particuliers">
            <a:extLst>
              <a:ext uri="{FF2B5EF4-FFF2-40B4-BE49-F238E27FC236}">
                <a16:creationId xmlns:a16="http://schemas.microsoft.com/office/drawing/2014/main" id="{15D14802-80D1-EDFC-021A-7D4CCCBFB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229" y="2942604"/>
            <a:ext cx="2329046" cy="154987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FF10AE68-31E0-82BA-BE14-462666133B23}"/>
              </a:ext>
            </a:extLst>
          </p:cNvPr>
          <p:cNvSpPr txBox="1"/>
          <p:nvPr/>
        </p:nvSpPr>
        <p:spPr>
          <a:xfrm>
            <a:off x="200238" y="5601388"/>
            <a:ext cx="6096000" cy="707886"/>
          </a:xfrm>
          <a:prstGeom prst="rect">
            <a:avLst/>
          </a:prstGeom>
          <a:noFill/>
        </p:spPr>
        <p:txBody>
          <a:bodyPr wrap="square">
            <a:spAutoFit/>
          </a:bodyPr>
          <a:lstStyle/>
          <a:p>
            <a:pPr marL="342900" indent="-342900" fontAlgn="ctr">
              <a:buFont typeface="Wingdings" pitchFamily="2" charset="2"/>
              <a:buChar char="Ø"/>
            </a:pPr>
            <a:r>
              <a:rPr lang="fr-FR" sz="2000" b="1" dirty="0">
                <a:latin typeface="+mj-lt"/>
              </a:rPr>
              <a:t>Un ancrage sur les fondamentaux</a:t>
            </a:r>
          </a:p>
          <a:p>
            <a:pPr fontAlgn="ctr"/>
            <a:r>
              <a:rPr lang="fr-FR" sz="2000" b="1" dirty="0">
                <a:latin typeface="+mj-lt"/>
              </a:rPr>
              <a:t>      de la gestion de crise l’après-midi.</a:t>
            </a:r>
          </a:p>
        </p:txBody>
      </p:sp>
      <p:sp>
        <p:nvSpPr>
          <p:cNvPr id="11" name="ZoneTexte 10">
            <a:extLst>
              <a:ext uri="{FF2B5EF4-FFF2-40B4-BE49-F238E27FC236}">
                <a16:creationId xmlns:a16="http://schemas.microsoft.com/office/drawing/2014/main" id="{5A37D787-C6A3-BD6C-955A-B3D397B0ED10}"/>
              </a:ext>
            </a:extLst>
          </p:cNvPr>
          <p:cNvSpPr txBox="1"/>
          <p:nvPr/>
        </p:nvSpPr>
        <p:spPr>
          <a:xfrm>
            <a:off x="240343" y="1555137"/>
            <a:ext cx="2948885" cy="707886"/>
          </a:xfrm>
          <a:prstGeom prst="rect">
            <a:avLst/>
          </a:prstGeom>
          <a:noFill/>
        </p:spPr>
        <p:txBody>
          <a:bodyPr wrap="square">
            <a:spAutoFit/>
          </a:bodyPr>
          <a:lstStyle/>
          <a:p>
            <a:pPr marL="342900" indent="-342900" algn="ctr" fontAlgn="ctr">
              <a:buFont typeface="Wingdings" pitchFamily="2" charset="2"/>
              <a:buChar char="Ø"/>
            </a:pPr>
            <a:r>
              <a:rPr lang="fr-FR" sz="2000" b="1" dirty="0">
                <a:latin typeface="+mj-lt"/>
              </a:rPr>
              <a:t>Une mise en situation</a:t>
            </a:r>
          </a:p>
          <a:p>
            <a:pPr algn="ctr" fontAlgn="ctr"/>
            <a:r>
              <a:rPr lang="fr-FR" sz="2000" b="1" dirty="0">
                <a:latin typeface="+mj-lt"/>
              </a:rPr>
              <a:t> pendant la matinée</a:t>
            </a:r>
          </a:p>
        </p:txBody>
      </p:sp>
      <p:pic>
        <p:nvPicPr>
          <p:cNvPr id="12" name="Picture 6" descr="Equipe &amp; cohésion : réflexes pour gérer une crise | Blog | Robert Half">
            <a:extLst>
              <a:ext uri="{FF2B5EF4-FFF2-40B4-BE49-F238E27FC236}">
                <a16:creationId xmlns:a16="http://schemas.microsoft.com/office/drawing/2014/main" id="{82F1F5CC-4644-2F80-1044-5C48336C6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8648" y="1105573"/>
            <a:ext cx="2635831" cy="1440097"/>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1FA51260-5FDE-C356-6590-13C53D37C00F}"/>
              </a:ext>
            </a:extLst>
          </p:cNvPr>
          <p:cNvSpPr txBox="1"/>
          <p:nvPr/>
        </p:nvSpPr>
        <p:spPr>
          <a:xfrm>
            <a:off x="7443899" y="1222231"/>
            <a:ext cx="4507758" cy="1631216"/>
          </a:xfrm>
          <a:prstGeom prst="rect">
            <a:avLst/>
          </a:prstGeom>
          <a:noFill/>
        </p:spPr>
        <p:txBody>
          <a:bodyPr wrap="square" rtlCol="0">
            <a:spAutoFit/>
          </a:bodyPr>
          <a:lstStyle/>
          <a:p>
            <a:r>
              <a:rPr lang="fr-FR" sz="2000" dirty="0">
                <a:latin typeface="+mj-lt"/>
              </a:rPr>
              <a:t>Les participants seront invités à se réunir au sein d'un comité exécutif et à jouer des rôles (CEO, CFO, HR….). L'ordre du jour sera perturbé par des événements imprévus de nature disruptive.</a:t>
            </a:r>
          </a:p>
        </p:txBody>
      </p:sp>
    </p:spTree>
    <p:extLst>
      <p:ext uri="{BB962C8B-B14F-4D97-AF65-F5344CB8AC3E}">
        <p14:creationId xmlns:p14="http://schemas.microsoft.com/office/powerpoint/2010/main" val="90617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75A587B-5814-4D9B-9598-FE9CB954CB01}" type="slidenum">
              <a:rPr lang="fr-FR" smtClean="0"/>
              <a:t>9</a:t>
            </a:fld>
            <a:endParaRPr lang="fr-FR" dirty="0"/>
          </a:p>
        </p:txBody>
      </p:sp>
      <p:sp>
        <p:nvSpPr>
          <p:cNvPr id="2" name="Title 2">
            <a:extLst>
              <a:ext uri="{FF2B5EF4-FFF2-40B4-BE49-F238E27FC236}">
                <a16:creationId xmlns:a16="http://schemas.microsoft.com/office/drawing/2014/main" id="{50176052-FCE5-4F50-FC3D-192948AFCFCF}"/>
              </a:ext>
            </a:extLst>
          </p:cNvPr>
          <p:cNvSpPr>
            <a:spLocks noGrp="1"/>
          </p:cNvSpPr>
          <p:nvPr>
            <p:ph type="title"/>
          </p:nvPr>
        </p:nvSpPr>
        <p:spPr>
          <a:xfrm>
            <a:off x="591105" y="340236"/>
            <a:ext cx="6890501" cy="369332"/>
          </a:xfrm>
        </p:spPr>
        <p:txBody>
          <a:bodyPr>
            <a:normAutofit fontScale="90000"/>
          </a:bodyPr>
          <a:lstStyle/>
          <a:p>
            <a:r>
              <a:rPr lang="fr-FR" dirty="0"/>
              <a:t>Public visé et </a:t>
            </a:r>
            <a:r>
              <a:rPr lang="fr-FR" dirty="0" err="1"/>
              <a:t>préapration</a:t>
            </a:r>
            <a:endParaRPr lang="fr-FR" dirty="0"/>
          </a:p>
        </p:txBody>
      </p:sp>
      <p:sp>
        <p:nvSpPr>
          <p:cNvPr id="7" name="ZoneTexte 6">
            <a:extLst>
              <a:ext uri="{FF2B5EF4-FFF2-40B4-BE49-F238E27FC236}">
                <a16:creationId xmlns:a16="http://schemas.microsoft.com/office/drawing/2014/main" id="{4DB192FC-69BB-1F30-BFD3-94BE8C6A368B}"/>
              </a:ext>
            </a:extLst>
          </p:cNvPr>
          <p:cNvSpPr txBox="1"/>
          <p:nvPr/>
        </p:nvSpPr>
        <p:spPr>
          <a:xfrm>
            <a:off x="381749" y="1600706"/>
            <a:ext cx="5247181"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kern="1200" spc="-25" noProof="0" dirty="0">
                <a:latin typeface="+mj-lt"/>
                <a:cs typeface="Arial"/>
              </a:rPr>
              <a:t>Membres d’un comité de direction ou toute personne susceptible d'être confrontée à une situation perturbatrice l'amenant à vivre et à devoir gérer une situation difficile. Le nombre maximum pour chaque session est de dix (10) personnes. </a:t>
            </a:r>
          </a:p>
        </p:txBody>
      </p:sp>
      <p:sp>
        <p:nvSpPr>
          <p:cNvPr id="8" name="ZoneTexte 7">
            <a:extLst>
              <a:ext uri="{FF2B5EF4-FFF2-40B4-BE49-F238E27FC236}">
                <a16:creationId xmlns:a16="http://schemas.microsoft.com/office/drawing/2014/main" id="{B5D16D9B-CF12-391C-45E3-0F4C54F5D002}"/>
              </a:ext>
            </a:extLst>
          </p:cNvPr>
          <p:cNvSpPr txBox="1"/>
          <p:nvPr/>
        </p:nvSpPr>
        <p:spPr>
          <a:xfrm>
            <a:off x="4097140" y="4674769"/>
            <a:ext cx="7256660" cy="1015663"/>
          </a:xfrm>
          <a:prstGeom prst="rect">
            <a:avLst/>
          </a:prstGeom>
          <a:noFill/>
        </p:spPr>
        <p:txBody>
          <a:bodyPr wrap="square" rtlCol="0">
            <a:spAutoFit/>
          </a:bodyPr>
          <a:lstStyle/>
          <a:p>
            <a:pPr algn="just"/>
            <a:r>
              <a:rPr lang="fr-FR" sz="2000" dirty="0">
                <a:latin typeface="+mj-lt"/>
              </a:rPr>
              <a:t>La préparation du séminaire est </a:t>
            </a:r>
            <a:r>
              <a:rPr lang="fr-FR" sz="2000" dirty="0" err="1">
                <a:latin typeface="+mj-lt"/>
              </a:rPr>
              <a:t>co-construite</a:t>
            </a:r>
            <a:r>
              <a:rPr lang="fr-FR" sz="2000" dirty="0">
                <a:latin typeface="+mj-lt"/>
              </a:rPr>
              <a:t> en amont avec le client afin de mieux cerner le besoin et d'identifier les thématiques sur lesquelles il souhaite travailler ou faire travailler ses managers…..</a:t>
            </a:r>
          </a:p>
        </p:txBody>
      </p:sp>
      <p:pic>
        <p:nvPicPr>
          <p:cNvPr id="9" name="Picture 6" descr="Icône Du Groupe De Travail Dans Un Contexte Indépendant à La Mode PNG ,  Icônes De Léquipe, Icônes De Style, Icônes De Fond PNG et vecteur pour  téléchargement gratuit">
            <a:extLst>
              <a:ext uri="{FF2B5EF4-FFF2-40B4-BE49-F238E27FC236}">
                <a16:creationId xmlns:a16="http://schemas.microsoft.com/office/drawing/2014/main" id="{2EF439C7-B459-45B5-71FE-C80EB7434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691" y="4537581"/>
            <a:ext cx="1197705" cy="1197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L'audit de comités de direction et d'équipes">
            <a:extLst>
              <a:ext uri="{FF2B5EF4-FFF2-40B4-BE49-F238E27FC236}">
                <a16:creationId xmlns:a16="http://schemas.microsoft.com/office/drawing/2014/main" id="{02180D7D-3B9D-0EBD-7391-E6483099F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826" y="1651583"/>
            <a:ext cx="2608735" cy="158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6819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38113</TotalTime>
  <Words>731</Words>
  <Application>Microsoft Macintosh PowerPoint</Application>
  <PresentationFormat>Grand écran</PresentationFormat>
  <Paragraphs>95</Paragraphs>
  <Slides>10</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Avenir Next</vt:lpstr>
      <vt:lpstr>Calibri</vt:lpstr>
      <vt:lpstr>Calibri Light</vt:lpstr>
      <vt:lpstr>Times New Roman</vt:lpstr>
      <vt:lpstr>Wingdings</vt:lpstr>
      <vt:lpstr>Thème Office</vt:lpstr>
      <vt:lpstr>Présentation PowerPoint</vt:lpstr>
      <vt:lpstr>Un Constat</vt:lpstr>
      <vt:lpstr>Une observation</vt:lpstr>
      <vt:lpstr>Une conviction</vt:lpstr>
      <vt:lpstr> Notre intention</vt:lpstr>
      <vt:lpstr>Nos objectifs</vt:lpstr>
      <vt:lpstr>Comment cela s’articule-t-il </vt:lpstr>
      <vt:lpstr>Une approche innovante</vt:lpstr>
      <vt:lpstr>Public visé et préapration</vt:lpstr>
      <vt:lpstr>Chronologie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Desjardins</dc:creator>
  <cp:lastModifiedBy>Patrick Desjardins</cp:lastModifiedBy>
  <cp:revision>547</cp:revision>
  <cp:lastPrinted>2023-06-15T04:50:42Z</cp:lastPrinted>
  <dcterms:created xsi:type="dcterms:W3CDTF">2021-02-27T06:50:12Z</dcterms:created>
  <dcterms:modified xsi:type="dcterms:W3CDTF">2023-06-25T14:11:11Z</dcterms:modified>
</cp:coreProperties>
</file>